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sldIdLst>
    <p:sldId id="402" r:id="rId5"/>
    <p:sldId id="475" r:id="rId6"/>
    <p:sldId id="389" r:id="rId7"/>
    <p:sldId id="502" r:id="rId8"/>
    <p:sldId id="499" r:id="rId9"/>
    <p:sldId id="501" r:id="rId10"/>
    <p:sldId id="292" r:id="rId11"/>
    <p:sldId id="451" r:id="rId12"/>
    <p:sldId id="434" r:id="rId13"/>
    <p:sldId id="480" r:id="rId14"/>
    <p:sldId id="489" r:id="rId15"/>
    <p:sldId id="370" r:id="rId16"/>
    <p:sldId id="492" r:id="rId17"/>
    <p:sldId id="481" r:id="rId18"/>
    <p:sldId id="438" r:id="rId19"/>
    <p:sldId id="473" r:id="rId20"/>
    <p:sldId id="358" r:id="rId21"/>
    <p:sldId id="375" r:id="rId22"/>
    <p:sldId id="406" r:id="rId23"/>
    <p:sldId id="417" r:id="rId24"/>
    <p:sldId id="407" r:id="rId25"/>
    <p:sldId id="439" r:id="rId26"/>
    <p:sldId id="440" r:id="rId27"/>
    <p:sldId id="474" r:id="rId28"/>
    <p:sldId id="49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MER, BRIAN J GS-15 USAF AFMC AFCEC/SAF/GCN" initials="" lastIdx="0" clrIdx="0"/>
  <p:cmAuthor id="2" name="Michael Hill" initials="MH" lastIdx="0" clrIdx="1">
    <p:extLst>
      <p:ext uri="{19B8F6BF-5375-455C-9EA6-DF929625EA0E}">
        <p15:presenceInfo xmlns:p15="http://schemas.microsoft.com/office/powerpoint/2012/main" userId="Michael H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45E"/>
    <a:srgbClr val="9EDE9E"/>
    <a:srgbClr val="FF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ill" userId="857b9176-37b3-4f2a-8b9b-ef8cd61ce0ae" providerId="ADAL" clId="{7B835046-DBD6-401E-B5A9-EFDB7347AADF}"/>
    <pc:docChg chg="undo custSel modSld">
      <pc:chgData name="Michael Hill" userId="857b9176-37b3-4f2a-8b9b-ef8cd61ce0ae" providerId="ADAL" clId="{7B835046-DBD6-401E-B5A9-EFDB7347AADF}" dt="2019-10-07T16:18:47.388" v="237" actId="478"/>
      <pc:docMkLst>
        <pc:docMk/>
      </pc:docMkLst>
      <pc:sldChg chg="delSp modSp">
        <pc:chgData name="Michael Hill" userId="857b9176-37b3-4f2a-8b9b-ef8cd61ce0ae" providerId="ADAL" clId="{7B835046-DBD6-401E-B5A9-EFDB7347AADF}" dt="2019-10-07T16:18:47.388" v="237" actId="478"/>
        <pc:sldMkLst>
          <pc:docMk/>
          <pc:sldMk cId="573474842" sldId="389"/>
        </pc:sldMkLst>
        <pc:spChg chg="del">
          <ac:chgData name="Michael Hill" userId="857b9176-37b3-4f2a-8b9b-ef8cd61ce0ae" providerId="ADAL" clId="{7B835046-DBD6-401E-B5A9-EFDB7347AADF}" dt="2019-10-07T16:18:47.388" v="237" actId="478"/>
          <ac:spMkLst>
            <pc:docMk/>
            <pc:sldMk cId="573474842" sldId="389"/>
            <ac:spMk id="6" creationId="{C3D8B04A-8602-47E6-891A-1EA75B5D8E49}"/>
          </ac:spMkLst>
        </pc:spChg>
        <pc:spChg chg="mod">
          <ac:chgData name="Michael Hill" userId="857b9176-37b3-4f2a-8b9b-ef8cd61ce0ae" providerId="ADAL" clId="{7B835046-DBD6-401E-B5A9-EFDB7347AADF}" dt="2019-10-07T16:18:39.567" v="236" actId="6549"/>
          <ac:spMkLst>
            <pc:docMk/>
            <pc:sldMk cId="573474842" sldId="389"/>
            <ac:spMk id="21507" creationId="{00000000-0000-0000-0000-000000000000}"/>
          </ac:spMkLst>
        </pc:spChg>
      </pc:sldChg>
    </pc:docChg>
  </pc:docChgLst>
  <pc:docChgLst>
    <pc:chgData name="Michael Hill" userId="857b9176-37b3-4f2a-8b9b-ef8cd61ce0ae" providerId="ADAL" clId="{260CCCFC-4405-4F9A-9F75-BFC09744424A}"/>
    <pc:docChg chg="modSld">
      <pc:chgData name="Michael Hill" userId="857b9176-37b3-4f2a-8b9b-ef8cd61ce0ae" providerId="ADAL" clId="{260CCCFC-4405-4F9A-9F75-BFC09744424A}" dt="2019-11-10T16:23:21.558" v="8" actId="1076"/>
      <pc:docMkLst>
        <pc:docMk/>
      </pc:docMkLst>
      <pc:sldChg chg="modSp">
        <pc:chgData name="Michael Hill" userId="857b9176-37b3-4f2a-8b9b-ef8cd61ce0ae" providerId="ADAL" clId="{260CCCFC-4405-4F9A-9F75-BFC09744424A}" dt="2019-11-07T16:41:05.647" v="7" actId="13926"/>
        <pc:sldMkLst>
          <pc:docMk/>
          <pc:sldMk cId="763894700" sldId="499"/>
        </pc:sldMkLst>
        <pc:spChg chg="mod">
          <ac:chgData name="Michael Hill" userId="857b9176-37b3-4f2a-8b9b-ef8cd61ce0ae" providerId="ADAL" clId="{260CCCFC-4405-4F9A-9F75-BFC09744424A}" dt="2019-11-07T16:41:05.647" v="7" actId="13926"/>
          <ac:spMkLst>
            <pc:docMk/>
            <pc:sldMk cId="763894700" sldId="499"/>
            <ac:spMk id="21507" creationId="{00000000-0000-0000-0000-000000000000}"/>
          </ac:spMkLst>
        </pc:spChg>
      </pc:sldChg>
      <pc:sldChg chg="modSp">
        <pc:chgData name="Michael Hill" userId="857b9176-37b3-4f2a-8b9b-ef8cd61ce0ae" providerId="ADAL" clId="{260CCCFC-4405-4F9A-9F75-BFC09744424A}" dt="2019-11-10T16:23:21.558" v="8" actId="1076"/>
        <pc:sldMkLst>
          <pc:docMk/>
          <pc:sldMk cId="2214251046" sldId="502"/>
        </pc:sldMkLst>
        <pc:picChg chg="mod">
          <ac:chgData name="Michael Hill" userId="857b9176-37b3-4f2a-8b9b-ef8cd61ce0ae" providerId="ADAL" clId="{260CCCFC-4405-4F9A-9F75-BFC09744424A}" dt="2019-11-10T16:23:21.558" v="8" actId="1076"/>
          <ac:picMkLst>
            <pc:docMk/>
            <pc:sldMk cId="2214251046" sldId="502"/>
            <ac:picMk id="4" creationId="{BB927DBF-4F50-42E8-BEA4-717118B5832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DFE26-84B5-4543-8243-C2E371D943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DA529-884D-4D94-8B21-EAADCCD9132E}">
      <dgm:prSet phldrT="[Text]" custT="1"/>
      <dgm:spPr>
        <a:solidFill>
          <a:srgbClr val="5CB45E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Sponsored Cell Captive</a:t>
          </a:r>
        </a:p>
      </dgm:t>
    </dgm:pt>
    <dgm:pt modelId="{4E66487A-7F6A-4070-BA32-26D21E20751F}" type="parTrans" cxnId="{B4DA67D4-D237-4B80-94E6-2E9AF64DBAC9}">
      <dgm:prSet/>
      <dgm:spPr/>
      <dgm:t>
        <a:bodyPr/>
        <a:lstStyle/>
        <a:p>
          <a:endParaRPr lang="en-US"/>
        </a:p>
      </dgm:t>
    </dgm:pt>
    <dgm:pt modelId="{AFB7D86C-C04E-4562-B099-015C03E71B7E}" type="sibTrans" cxnId="{B4DA67D4-D237-4B80-94E6-2E9AF64DBAC9}">
      <dgm:prSet/>
      <dgm:spPr/>
      <dgm:t>
        <a:bodyPr/>
        <a:lstStyle/>
        <a:p>
          <a:endParaRPr lang="en-US"/>
        </a:p>
      </dgm:t>
    </dgm:pt>
    <dgm:pt modelId="{8F8E451F-52ED-40E9-88BC-ECA42316EDB7}">
      <dgm:prSet phldrT="[Text]" custT="1"/>
      <dgm:spPr>
        <a:solidFill>
          <a:srgbClr val="5CB45E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Single-Entity’s Envir. Risks</a:t>
          </a:r>
        </a:p>
      </dgm:t>
    </dgm:pt>
    <dgm:pt modelId="{817F0631-6FA9-4D45-8373-B04F717E578B}" type="parTrans" cxnId="{D6FF4D42-4C88-4AAC-A0AB-E393EEF8844D}">
      <dgm:prSet/>
      <dgm:spPr/>
      <dgm:t>
        <a:bodyPr/>
        <a:lstStyle/>
        <a:p>
          <a:endParaRPr lang="en-US"/>
        </a:p>
      </dgm:t>
    </dgm:pt>
    <dgm:pt modelId="{256E4558-1064-4FEF-A6BF-4E355EB64C1B}" type="sibTrans" cxnId="{D6FF4D42-4C88-4AAC-A0AB-E393EEF8844D}">
      <dgm:prSet/>
      <dgm:spPr/>
      <dgm:t>
        <a:bodyPr/>
        <a:lstStyle/>
        <a:p>
          <a:endParaRPr lang="en-US"/>
        </a:p>
      </dgm:t>
    </dgm:pt>
    <dgm:pt modelId="{801DC3B8-6BA5-4396-9789-D8E2B35B5858}">
      <dgm:prSet phldrT="[Text]" custT="1"/>
      <dgm:spPr>
        <a:solidFill>
          <a:srgbClr val="5CB45E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Single-Entity’s Envir. Risks</a:t>
          </a:r>
          <a:endParaRPr lang="en-US" sz="1400" dirty="0"/>
        </a:p>
      </dgm:t>
    </dgm:pt>
    <dgm:pt modelId="{C3AB6107-92A1-446E-AA71-619747AE8393}" type="parTrans" cxnId="{66F66E8F-C822-4C02-8773-8188A0C2B777}">
      <dgm:prSet/>
      <dgm:spPr/>
      <dgm:t>
        <a:bodyPr/>
        <a:lstStyle/>
        <a:p>
          <a:endParaRPr lang="en-US"/>
        </a:p>
      </dgm:t>
    </dgm:pt>
    <dgm:pt modelId="{4055ACDA-172B-4A96-AD4F-31FC61739FAC}" type="sibTrans" cxnId="{66F66E8F-C822-4C02-8773-8188A0C2B777}">
      <dgm:prSet/>
      <dgm:spPr/>
      <dgm:t>
        <a:bodyPr/>
        <a:lstStyle/>
        <a:p>
          <a:endParaRPr lang="en-US"/>
        </a:p>
      </dgm:t>
    </dgm:pt>
    <dgm:pt modelId="{507A74D3-4E7A-4371-AF62-DF2AE1736F86}">
      <dgm:prSet phldrT="[Text]" custT="1"/>
      <dgm:spPr>
        <a:solidFill>
          <a:srgbClr val="5CB45E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Single-Entity’s Envir. Risks</a:t>
          </a:r>
          <a:endParaRPr lang="en-US" sz="1400" dirty="0"/>
        </a:p>
      </dgm:t>
    </dgm:pt>
    <dgm:pt modelId="{A5F2B65F-AD2B-4C0F-BF60-DC2FC8BEB33E}" type="sibTrans" cxnId="{9E2FA493-E6A6-4B99-93CC-C09541602A54}">
      <dgm:prSet/>
      <dgm:spPr/>
      <dgm:t>
        <a:bodyPr/>
        <a:lstStyle/>
        <a:p>
          <a:endParaRPr lang="en-US"/>
        </a:p>
      </dgm:t>
    </dgm:pt>
    <dgm:pt modelId="{CFAF0778-EBF8-47EB-94E9-1A7275AAD0FA}" type="parTrans" cxnId="{9E2FA493-E6A6-4B99-93CC-C09541602A54}">
      <dgm:prSet/>
      <dgm:spPr/>
      <dgm:t>
        <a:bodyPr/>
        <a:lstStyle/>
        <a:p>
          <a:endParaRPr lang="en-US"/>
        </a:p>
      </dgm:t>
    </dgm:pt>
    <dgm:pt modelId="{05A05A27-E8C9-405C-A4E2-EF324140D687}" type="pres">
      <dgm:prSet presAssocID="{B5FDFE26-84B5-4543-8243-C2E371D94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761213-D7F8-4511-AB46-F3EC563E2D14}" type="pres">
      <dgm:prSet presAssocID="{D6CDA529-884D-4D94-8B21-EAADCCD9132E}" presName="hierRoot1" presStyleCnt="0">
        <dgm:presLayoutVars>
          <dgm:hierBranch val="init"/>
        </dgm:presLayoutVars>
      </dgm:prSet>
      <dgm:spPr/>
    </dgm:pt>
    <dgm:pt modelId="{CBE6EED6-9A27-4B51-A441-06CD5C3C7D8C}" type="pres">
      <dgm:prSet presAssocID="{D6CDA529-884D-4D94-8B21-EAADCCD9132E}" presName="rootComposite1" presStyleCnt="0"/>
      <dgm:spPr/>
    </dgm:pt>
    <dgm:pt modelId="{7225CA1C-0A71-4C86-8A8F-9E85047B5AD7}" type="pres">
      <dgm:prSet presAssocID="{D6CDA529-884D-4D94-8B21-EAADCCD9132E}" presName="rootText1" presStyleLbl="node0" presStyleIdx="0" presStyleCnt="1" custScaleX="293476" custScaleY="50328">
        <dgm:presLayoutVars>
          <dgm:chPref val="3"/>
        </dgm:presLayoutVars>
      </dgm:prSet>
      <dgm:spPr/>
    </dgm:pt>
    <dgm:pt modelId="{13DE98B3-E43B-4352-970E-CE1285F769C0}" type="pres">
      <dgm:prSet presAssocID="{D6CDA529-884D-4D94-8B21-EAADCCD9132E}" presName="rootConnector1" presStyleLbl="node1" presStyleIdx="0" presStyleCnt="0"/>
      <dgm:spPr/>
    </dgm:pt>
    <dgm:pt modelId="{3EC27061-042A-4170-9517-16FB9A775F71}" type="pres">
      <dgm:prSet presAssocID="{D6CDA529-884D-4D94-8B21-EAADCCD9132E}" presName="hierChild2" presStyleCnt="0"/>
      <dgm:spPr/>
    </dgm:pt>
    <dgm:pt modelId="{CEB4E310-CABA-44FA-AF70-00E3A6E33FCA}" type="pres">
      <dgm:prSet presAssocID="{817F0631-6FA9-4D45-8373-B04F717E578B}" presName="Name37" presStyleLbl="parChTrans1D2" presStyleIdx="0" presStyleCnt="3"/>
      <dgm:spPr/>
    </dgm:pt>
    <dgm:pt modelId="{D5855146-B16A-42F8-A75F-BA806114607A}" type="pres">
      <dgm:prSet presAssocID="{8F8E451F-52ED-40E9-88BC-ECA42316EDB7}" presName="hierRoot2" presStyleCnt="0">
        <dgm:presLayoutVars>
          <dgm:hierBranch val="init"/>
        </dgm:presLayoutVars>
      </dgm:prSet>
      <dgm:spPr/>
    </dgm:pt>
    <dgm:pt modelId="{7CCFB928-73F8-40F4-BEFE-1280F5993B27}" type="pres">
      <dgm:prSet presAssocID="{8F8E451F-52ED-40E9-88BC-ECA42316EDB7}" presName="rootComposite" presStyleCnt="0"/>
      <dgm:spPr/>
    </dgm:pt>
    <dgm:pt modelId="{24B3AE06-D92C-4268-AC87-640E613CD38A}" type="pres">
      <dgm:prSet presAssocID="{8F8E451F-52ED-40E9-88BC-ECA42316EDB7}" presName="rootText" presStyleLbl="node2" presStyleIdx="0" presStyleCnt="3">
        <dgm:presLayoutVars>
          <dgm:chPref val="3"/>
        </dgm:presLayoutVars>
      </dgm:prSet>
      <dgm:spPr/>
    </dgm:pt>
    <dgm:pt modelId="{4FA3CB60-D3FE-44D2-99C1-99EC9D86055A}" type="pres">
      <dgm:prSet presAssocID="{8F8E451F-52ED-40E9-88BC-ECA42316EDB7}" presName="rootConnector" presStyleLbl="node2" presStyleIdx="0" presStyleCnt="3"/>
      <dgm:spPr/>
    </dgm:pt>
    <dgm:pt modelId="{D586C775-5625-4AE6-B816-2DA4988C86EA}" type="pres">
      <dgm:prSet presAssocID="{8F8E451F-52ED-40E9-88BC-ECA42316EDB7}" presName="hierChild4" presStyleCnt="0"/>
      <dgm:spPr/>
    </dgm:pt>
    <dgm:pt modelId="{30FB39A0-D65B-4DE3-930C-DA5AD479BCD6}" type="pres">
      <dgm:prSet presAssocID="{8F8E451F-52ED-40E9-88BC-ECA42316EDB7}" presName="hierChild5" presStyleCnt="0"/>
      <dgm:spPr/>
    </dgm:pt>
    <dgm:pt modelId="{1B6DFB80-D601-4277-909A-3CA5FF963305}" type="pres">
      <dgm:prSet presAssocID="{CFAF0778-EBF8-47EB-94E9-1A7275AAD0FA}" presName="Name37" presStyleLbl="parChTrans1D2" presStyleIdx="1" presStyleCnt="3"/>
      <dgm:spPr/>
    </dgm:pt>
    <dgm:pt modelId="{0ED9ABCE-6CC3-466D-B404-BF4BA3E1CD82}" type="pres">
      <dgm:prSet presAssocID="{507A74D3-4E7A-4371-AF62-DF2AE1736F86}" presName="hierRoot2" presStyleCnt="0">
        <dgm:presLayoutVars>
          <dgm:hierBranch val="init"/>
        </dgm:presLayoutVars>
      </dgm:prSet>
      <dgm:spPr/>
    </dgm:pt>
    <dgm:pt modelId="{FDD6130F-4C8D-4863-9C41-8BAE93383C38}" type="pres">
      <dgm:prSet presAssocID="{507A74D3-4E7A-4371-AF62-DF2AE1736F86}" presName="rootComposite" presStyleCnt="0"/>
      <dgm:spPr/>
    </dgm:pt>
    <dgm:pt modelId="{CBE0A65C-4BD4-4BD3-8F4F-123755C313C3}" type="pres">
      <dgm:prSet presAssocID="{507A74D3-4E7A-4371-AF62-DF2AE1736F86}" presName="rootText" presStyleLbl="node2" presStyleIdx="1" presStyleCnt="3">
        <dgm:presLayoutVars>
          <dgm:chPref val="3"/>
        </dgm:presLayoutVars>
      </dgm:prSet>
      <dgm:spPr/>
    </dgm:pt>
    <dgm:pt modelId="{7699AA06-0169-4FB9-8F5F-2A2F03570E32}" type="pres">
      <dgm:prSet presAssocID="{507A74D3-4E7A-4371-AF62-DF2AE1736F86}" presName="rootConnector" presStyleLbl="node2" presStyleIdx="1" presStyleCnt="3"/>
      <dgm:spPr/>
    </dgm:pt>
    <dgm:pt modelId="{2CF983D6-C0D3-4F61-8B7C-0D78223518C2}" type="pres">
      <dgm:prSet presAssocID="{507A74D3-4E7A-4371-AF62-DF2AE1736F86}" presName="hierChild4" presStyleCnt="0"/>
      <dgm:spPr/>
    </dgm:pt>
    <dgm:pt modelId="{4E1CF0D6-AE9B-4DDC-8FD6-97C6E93D2DBA}" type="pres">
      <dgm:prSet presAssocID="{507A74D3-4E7A-4371-AF62-DF2AE1736F86}" presName="hierChild5" presStyleCnt="0"/>
      <dgm:spPr/>
    </dgm:pt>
    <dgm:pt modelId="{52AF32BC-4D0E-41D3-8AD2-7285B921E863}" type="pres">
      <dgm:prSet presAssocID="{C3AB6107-92A1-446E-AA71-619747AE8393}" presName="Name37" presStyleLbl="parChTrans1D2" presStyleIdx="2" presStyleCnt="3"/>
      <dgm:spPr/>
    </dgm:pt>
    <dgm:pt modelId="{AF03E095-D06F-4EC4-82A0-0D1F8557B640}" type="pres">
      <dgm:prSet presAssocID="{801DC3B8-6BA5-4396-9789-D8E2B35B5858}" presName="hierRoot2" presStyleCnt="0">
        <dgm:presLayoutVars>
          <dgm:hierBranch val="init"/>
        </dgm:presLayoutVars>
      </dgm:prSet>
      <dgm:spPr/>
    </dgm:pt>
    <dgm:pt modelId="{0A01E3BB-76C1-443C-AAA7-99EB800788C1}" type="pres">
      <dgm:prSet presAssocID="{801DC3B8-6BA5-4396-9789-D8E2B35B5858}" presName="rootComposite" presStyleCnt="0"/>
      <dgm:spPr/>
    </dgm:pt>
    <dgm:pt modelId="{1C8CDDE6-FDF5-446D-9F4B-41F22A6C2B02}" type="pres">
      <dgm:prSet presAssocID="{801DC3B8-6BA5-4396-9789-D8E2B35B5858}" presName="rootText" presStyleLbl="node2" presStyleIdx="2" presStyleCnt="3">
        <dgm:presLayoutVars>
          <dgm:chPref val="3"/>
        </dgm:presLayoutVars>
      </dgm:prSet>
      <dgm:spPr/>
    </dgm:pt>
    <dgm:pt modelId="{9F23804F-C162-4587-AC69-3C49B6934ACE}" type="pres">
      <dgm:prSet presAssocID="{801DC3B8-6BA5-4396-9789-D8E2B35B5858}" presName="rootConnector" presStyleLbl="node2" presStyleIdx="2" presStyleCnt="3"/>
      <dgm:spPr/>
    </dgm:pt>
    <dgm:pt modelId="{DF680939-53E7-4680-AC4A-9AEEEA5A8DB5}" type="pres">
      <dgm:prSet presAssocID="{801DC3B8-6BA5-4396-9789-D8E2B35B5858}" presName="hierChild4" presStyleCnt="0"/>
      <dgm:spPr/>
    </dgm:pt>
    <dgm:pt modelId="{33366554-CFF2-4658-96AB-0BC76D405842}" type="pres">
      <dgm:prSet presAssocID="{801DC3B8-6BA5-4396-9789-D8E2B35B5858}" presName="hierChild5" presStyleCnt="0"/>
      <dgm:spPr/>
    </dgm:pt>
    <dgm:pt modelId="{061AD783-96D0-416A-86EC-B8C661DBAFFD}" type="pres">
      <dgm:prSet presAssocID="{D6CDA529-884D-4D94-8B21-EAADCCD9132E}" presName="hierChild3" presStyleCnt="0"/>
      <dgm:spPr/>
    </dgm:pt>
  </dgm:ptLst>
  <dgm:cxnLst>
    <dgm:cxn modelId="{2823DA07-F230-4673-8E79-1B2204A5E350}" type="presOf" srcId="{B5FDFE26-84B5-4543-8243-C2E371D94338}" destId="{05A05A27-E8C9-405C-A4E2-EF324140D687}" srcOrd="0" destOrd="0" presId="urn:microsoft.com/office/officeart/2005/8/layout/orgChart1"/>
    <dgm:cxn modelId="{32D51D0D-8F24-40B8-99FB-601781E5279D}" type="presOf" srcId="{D6CDA529-884D-4D94-8B21-EAADCCD9132E}" destId="{13DE98B3-E43B-4352-970E-CE1285F769C0}" srcOrd="1" destOrd="0" presId="urn:microsoft.com/office/officeart/2005/8/layout/orgChart1"/>
    <dgm:cxn modelId="{CA14301C-57F4-4360-BF39-2F392A6D26A7}" type="presOf" srcId="{C3AB6107-92A1-446E-AA71-619747AE8393}" destId="{52AF32BC-4D0E-41D3-8AD2-7285B921E863}" srcOrd="0" destOrd="0" presId="urn:microsoft.com/office/officeart/2005/8/layout/orgChart1"/>
    <dgm:cxn modelId="{AFA8B120-4824-43A0-BA71-87D47929704A}" type="presOf" srcId="{D6CDA529-884D-4D94-8B21-EAADCCD9132E}" destId="{7225CA1C-0A71-4C86-8A8F-9E85047B5AD7}" srcOrd="0" destOrd="0" presId="urn:microsoft.com/office/officeart/2005/8/layout/orgChart1"/>
    <dgm:cxn modelId="{8F84A826-B0CD-4A65-96F9-003E01C0B4E8}" type="presOf" srcId="{507A74D3-4E7A-4371-AF62-DF2AE1736F86}" destId="{7699AA06-0169-4FB9-8F5F-2A2F03570E32}" srcOrd="1" destOrd="0" presId="urn:microsoft.com/office/officeart/2005/8/layout/orgChart1"/>
    <dgm:cxn modelId="{D6FF4D42-4C88-4AAC-A0AB-E393EEF8844D}" srcId="{D6CDA529-884D-4D94-8B21-EAADCCD9132E}" destId="{8F8E451F-52ED-40E9-88BC-ECA42316EDB7}" srcOrd="0" destOrd="0" parTransId="{817F0631-6FA9-4D45-8373-B04F717E578B}" sibTransId="{256E4558-1064-4FEF-A6BF-4E355EB64C1B}"/>
    <dgm:cxn modelId="{B1B5FB78-1022-4B87-A44F-A2AF7DE90688}" type="presOf" srcId="{CFAF0778-EBF8-47EB-94E9-1A7275AAD0FA}" destId="{1B6DFB80-D601-4277-909A-3CA5FF963305}" srcOrd="0" destOrd="0" presId="urn:microsoft.com/office/officeart/2005/8/layout/orgChart1"/>
    <dgm:cxn modelId="{66F66E8F-C822-4C02-8773-8188A0C2B777}" srcId="{D6CDA529-884D-4D94-8B21-EAADCCD9132E}" destId="{801DC3B8-6BA5-4396-9789-D8E2B35B5858}" srcOrd="2" destOrd="0" parTransId="{C3AB6107-92A1-446E-AA71-619747AE8393}" sibTransId="{4055ACDA-172B-4A96-AD4F-31FC61739FAC}"/>
    <dgm:cxn modelId="{9E2FA493-E6A6-4B99-93CC-C09541602A54}" srcId="{D6CDA529-884D-4D94-8B21-EAADCCD9132E}" destId="{507A74D3-4E7A-4371-AF62-DF2AE1736F86}" srcOrd="1" destOrd="0" parTransId="{CFAF0778-EBF8-47EB-94E9-1A7275AAD0FA}" sibTransId="{A5F2B65F-AD2B-4C0F-BF60-DC2FC8BEB33E}"/>
    <dgm:cxn modelId="{5780F1A1-FDF0-4636-A1E4-169781622364}" type="presOf" srcId="{817F0631-6FA9-4D45-8373-B04F717E578B}" destId="{CEB4E310-CABA-44FA-AF70-00E3A6E33FCA}" srcOrd="0" destOrd="0" presId="urn:microsoft.com/office/officeart/2005/8/layout/orgChart1"/>
    <dgm:cxn modelId="{F1555BAB-B409-4B6E-8523-F8FB68292916}" type="presOf" srcId="{8F8E451F-52ED-40E9-88BC-ECA42316EDB7}" destId="{24B3AE06-D92C-4268-AC87-640E613CD38A}" srcOrd="0" destOrd="0" presId="urn:microsoft.com/office/officeart/2005/8/layout/orgChart1"/>
    <dgm:cxn modelId="{8379F1B5-E9CF-4432-9949-096F04A297A2}" type="presOf" srcId="{8F8E451F-52ED-40E9-88BC-ECA42316EDB7}" destId="{4FA3CB60-D3FE-44D2-99C1-99EC9D86055A}" srcOrd="1" destOrd="0" presId="urn:microsoft.com/office/officeart/2005/8/layout/orgChart1"/>
    <dgm:cxn modelId="{B4DA67D4-D237-4B80-94E6-2E9AF64DBAC9}" srcId="{B5FDFE26-84B5-4543-8243-C2E371D94338}" destId="{D6CDA529-884D-4D94-8B21-EAADCCD9132E}" srcOrd="0" destOrd="0" parTransId="{4E66487A-7F6A-4070-BA32-26D21E20751F}" sibTransId="{AFB7D86C-C04E-4562-B099-015C03E71B7E}"/>
    <dgm:cxn modelId="{8E988EF7-9977-49CF-B1CB-4CF0B55AE989}" type="presOf" srcId="{801DC3B8-6BA5-4396-9789-D8E2B35B5858}" destId="{9F23804F-C162-4587-AC69-3C49B6934ACE}" srcOrd="1" destOrd="0" presId="urn:microsoft.com/office/officeart/2005/8/layout/orgChart1"/>
    <dgm:cxn modelId="{A2C2BFF9-F73C-440A-89FD-7CB0F759B5DD}" type="presOf" srcId="{801DC3B8-6BA5-4396-9789-D8E2B35B5858}" destId="{1C8CDDE6-FDF5-446D-9F4B-41F22A6C2B02}" srcOrd="0" destOrd="0" presId="urn:microsoft.com/office/officeart/2005/8/layout/orgChart1"/>
    <dgm:cxn modelId="{015DCAFB-1AF7-47BB-A831-F66464CDF095}" type="presOf" srcId="{507A74D3-4E7A-4371-AF62-DF2AE1736F86}" destId="{CBE0A65C-4BD4-4BD3-8F4F-123755C313C3}" srcOrd="0" destOrd="0" presId="urn:microsoft.com/office/officeart/2005/8/layout/orgChart1"/>
    <dgm:cxn modelId="{C069F1AE-EC29-4D7C-8E97-FDA6C43A3E29}" type="presParOf" srcId="{05A05A27-E8C9-405C-A4E2-EF324140D687}" destId="{AC761213-D7F8-4511-AB46-F3EC563E2D14}" srcOrd="0" destOrd="0" presId="urn:microsoft.com/office/officeart/2005/8/layout/orgChart1"/>
    <dgm:cxn modelId="{1DCF7632-2161-4325-97D9-6B408BBF732B}" type="presParOf" srcId="{AC761213-D7F8-4511-AB46-F3EC563E2D14}" destId="{CBE6EED6-9A27-4B51-A441-06CD5C3C7D8C}" srcOrd="0" destOrd="0" presId="urn:microsoft.com/office/officeart/2005/8/layout/orgChart1"/>
    <dgm:cxn modelId="{61FD74CD-8812-4D5B-B38E-F5967ED56741}" type="presParOf" srcId="{CBE6EED6-9A27-4B51-A441-06CD5C3C7D8C}" destId="{7225CA1C-0A71-4C86-8A8F-9E85047B5AD7}" srcOrd="0" destOrd="0" presId="urn:microsoft.com/office/officeart/2005/8/layout/orgChart1"/>
    <dgm:cxn modelId="{92E8B7DD-49DB-4B0C-9F9D-FA3B151859C1}" type="presParOf" srcId="{CBE6EED6-9A27-4B51-A441-06CD5C3C7D8C}" destId="{13DE98B3-E43B-4352-970E-CE1285F769C0}" srcOrd="1" destOrd="0" presId="urn:microsoft.com/office/officeart/2005/8/layout/orgChart1"/>
    <dgm:cxn modelId="{F845A915-B2A0-474C-BDE8-7F0FB5F09319}" type="presParOf" srcId="{AC761213-D7F8-4511-AB46-F3EC563E2D14}" destId="{3EC27061-042A-4170-9517-16FB9A775F71}" srcOrd="1" destOrd="0" presId="urn:microsoft.com/office/officeart/2005/8/layout/orgChart1"/>
    <dgm:cxn modelId="{6F0EB8F8-4280-4AA1-AFD8-E4C0BCA4B233}" type="presParOf" srcId="{3EC27061-042A-4170-9517-16FB9A775F71}" destId="{CEB4E310-CABA-44FA-AF70-00E3A6E33FCA}" srcOrd="0" destOrd="0" presId="urn:microsoft.com/office/officeart/2005/8/layout/orgChart1"/>
    <dgm:cxn modelId="{AC18573A-2F09-4142-B04E-B200E48DA995}" type="presParOf" srcId="{3EC27061-042A-4170-9517-16FB9A775F71}" destId="{D5855146-B16A-42F8-A75F-BA806114607A}" srcOrd="1" destOrd="0" presId="urn:microsoft.com/office/officeart/2005/8/layout/orgChart1"/>
    <dgm:cxn modelId="{92C46055-1067-47D3-9AC1-F7628B165FAC}" type="presParOf" srcId="{D5855146-B16A-42F8-A75F-BA806114607A}" destId="{7CCFB928-73F8-40F4-BEFE-1280F5993B27}" srcOrd="0" destOrd="0" presId="urn:microsoft.com/office/officeart/2005/8/layout/orgChart1"/>
    <dgm:cxn modelId="{9458F87C-6616-4DF1-B766-266CF17A0ACA}" type="presParOf" srcId="{7CCFB928-73F8-40F4-BEFE-1280F5993B27}" destId="{24B3AE06-D92C-4268-AC87-640E613CD38A}" srcOrd="0" destOrd="0" presId="urn:microsoft.com/office/officeart/2005/8/layout/orgChart1"/>
    <dgm:cxn modelId="{B02D1306-BBD8-4860-AC20-39CC554A6B04}" type="presParOf" srcId="{7CCFB928-73F8-40F4-BEFE-1280F5993B27}" destId="{4FA3CB60-D3FE-44D2-99C1-99EC9D86055A}" srcOrd="1" destOrd="0" presId="urn:microsoft.com/office/officeart/2005/8/layout/orgChart1"/>
    <dgm:cxn modelId="{B9DD3CA2-CA1D-44B5-9834-88E5C9621F83}" type="presParOf" srcId="{D5855146-B16A-42F8-A75F-BA806114607A}" destId="{D586C775-5625-4AE6-B816-2DA4988C86EA}" srcOrd="1" destOrd="0" presId="urn:microsoft.com/office/officeart/2005/8/layout/orgChart1"/>
    <dgm:cxn modelId="{0481FB68-05E7-4C20-BDE8-DFC5B4D3A1CE}" type="presParOf" srcId="{D5855146-B16A-42F8-A75F-BA806114607A}" destId="{30FB39A0-D65B-4DE3-930C-DA5AD479BCD6}" srcOrd="2" destOrd="0" presId="urn:microsoft.com/office/officeart/2005/8/layout/orgChart1"/>
    <dgm:cxn modelId="{6C5C842D-CE20-450D-B3AE-56B29C16D47C}" type="presParOf" srcId="{3EC27061-042A-4170-9517-16FB9A775F71}" destId="{1B6DFB80-D601-4277-909A-3CA5FF963305}" srcOrd="2" destOrd="0" presId="urn:microsoft.com/office/officeart/2005/8/layout/orgChart1"/>
    <dgm:cxn modelId="{1E1ACA19-9503-4C6F-9A0D-EFCFE62A405F}" type="presParOf" srcId="{3EC27061-042A-4170-9517-16FB9A775F71}" destId="{0ED9ABCE-6CC3-466D-B404-BF4BA3E1CD82}" srcOrd="3" destOrd="0" presId="urn:microsoft.com/office/officeart/2005/8/layout/orgChart1"/>
    <dgm:cxn modelId="{30C741C6-F73C-482A-8D64-374742F13DBD}" type="presParOf" srcId="{0ED9ABCE-6CC3-466D-B404-BF4BA3E1CD82}" destId="{FDD6130F-4C8D-4863-9C41-8BAE93383C38}" srcOrd="0" destOrd="0" presId="urn:microsoft.com/office/officeart/2005/8/layout/orgChart1"/>
    <dgm:cxn modelId="{51BF58FD-CA86-4844-BD17-5D858A11CBDA}" type="presParOf" srcId="{FDD6130F-4C8D-4863-9C41-8BAE93383C38}" destId="{CBE0A65C-4BD4-4BD3-8F4F-123755C313C3}" srcOrd="0" destOrd="0" presId="urn:microsoft.com/office/officeart/2005/8/layout/orgChart1"/>
    <dgm:cxn modelId="{324433BC-5B0B-4783-9543-A02E16128F10}" type="presParOf" srcId="{FDD6130F-4C8D-4863-9C41-8BAE93383C38}" destId="{7699AA06-0169-4FB9-8F5F-2A2F03570E32}" srcOrd="1" destOrd="0" presId="urn:microsoft.com/office/officeart/2005/8/layout/orgChart1"/>
    <dgm:cxn modelId="{688C30F0-F867-41E3-B3CD-D92DD0FDB294}" type="presParOf" srcId="{0ED9ABCE-6CC3-466D-B404-BF4BA3E1CD82}" destId="{2CF983D6-C0D3-4F61-8B7C-0D78223518C2}" srcOrd="1" destOrd="0" presId="urn:microsoft.com/office/officeart/2005/8/layout/orgChart1"/>
    <dgm:cxn modelId="{3692A691-9A67-4BC6-B801-CDB7E3F69350}" type="presParOf" srcId="{0ED9ABCE-6CC3-466D-B404-BF4BA3E1CD82}" destId="{4E1CF0D6-AE9B-4DDC-8FD6-97C6E93D2DBA}" srcOrd="2" destOrd="0" presId="urn:microsoft.com/office/officeart/2005/8/layout/orgChart1"/>
    <dgm:cxn modelId="{374F8D51-76DA-4694-BC3F-368984D8B172}" type="presParOf" srcId="{3EC27061-042A-4170-9517-16FB9A775F71}" destId="{52AF32BC-4D0E-41D3-8AD2-7285B921E863}" srcOrd="4" destOrd="0" presId="urn:microsoft.com/office/officeart/2005/8/layout/orgChart1"/>
    <dgm:cxn modelId="{A2F76BA6-628C-46BA-95D3-23EAC3EABED9}" type="presParOf" srcId="{3EC27061-042A-4170-9517-16FB9A775F71}" destId="{AF03E095-D06F-4EC4-82A0-0D1F8557B640}" srcOrd="5" destOrd="0" presId="urn:microsoft.com/office/officeart/2005/8/layout/orgChart1"/>
    <dgm:cxn modelId="{17142F91-7348-486D-AE09-0F0EB6223F31}" type="presParOf" srcId="{AF03E095-D06F-4EC4-82A0-0D1F8557B640}" destId="{0A01E3BB-76C1-443C-AAA7-99EB800788C1}" srcOrd="0" destOrd="0" presId="urn:microsoft.com/office/officeart/2005/8/layout/orgChart1"/>
    <dgm:cxn modelId="{40539E0C-DF70-4831-95A0-80F5FACA0798}" type="presParOf" srcId="{0A01E3BB-76C1-443C-AAA7-99EB800788C1}" destId="{1C8CDDE6-FDF5-446D-9F4B-41F22A6C2B02}" srcOrd="0" destOrd="0" presId="urn:microsoft.com/office/officeart/2005/8/layout/orgChart1"/>
    <dgm:cxn modelId="{03B7770C-ED32-4B97-B4E0-9F954F9E8B1B}" type="presParOf" srcId="{0A01E3BB-76C1-443C-AAA7-99EB800788C1}" destId="{9F23804F-C162-4587-AC69-3C49B6934ACE}" srcOrd="1" destOrd="0" presId="urn:microsoft.com/office/officeart/2005/8/layout/orgChart1"/>
    <dgm:cxn modelId="{C3C73FA1-0E59-427E-A0F8-F5E6B0E64EA6}" type="presParOf" srcId="{AF03E095-D06F-4EC4-82A0-0D1F8557B640}" destId="{DF680939-53E7-4680-AC4A-9AEEEA5A8DB5}" srcOrd="1" destOrd="0" presId="urn:microsoft.com/office/officeart/2005/8/layout/orgChart1"/>
    <dgm:cxn modelId="{47F6AE8C-DFC4-47D0-A31B-71A0AF0B6C2D}" type="presParOf" srcId="{AF03E095-D06F-4EC4-82A0-0D1F8557B640}" destId="{33366554-CFF2-4658-96AB-0BC76D405842}" srcOrd="2" destOrd="0" presId="urn:microsoft.com/office/officeart/2005/8/layout/orgChart1"/>
    <dgm:cxn modelId="{2BDCA83B-0B5A-467B-982A-1BDE855BFAD3}" type="presParOf" srcId="{AC761213-D7F8-4511-AB46-F3EC563E2D14}" destId="{061AD783-96D0-416A-86EC-B8C661DBAF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32BC-4D0E-41D3-8AD2-7285B921E863}">
      <dsp:nvSpPr>
        <dsp:cNvPr id="0" name=""/>
        <dsp:cNvSpPr/>
      </dsp:nvSpPr>
      <dsp:spPr>
        <a:xfrm>
          <a:off x="3427228" y="1572732"/>
          <a:ext cx="2424788" cy="420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15"/>
              </a:lnTo>
              <a:lnTo>
                <a:pt x="2424788" y="210415"/>
              </a:lnTo>
              <a:lnTo>
                <a:pt x="2424788" y="4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DFB80-D601-4277-909A-3CA5FF963305}">
      <dsp:nvSpPr>
        <dsp:cNvPr id="0" name=""/>
        <dsp:cNvSpPr/>
      </dsp:nvSpPr>
      <dsp:spPr>
        <a:xfrm>
          <a:off x="3381508" y="1572732"/>
          <a:ext cx="91440" cy="420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4E310-CABA-44FA-AF70-00E3A6E33FCA}">
      <dsp:nvSpPr>
        <dsp:cNvPr id="0" name=""/>
        <dsp:cNvSpPr/>
      </dsp:nvSpPr>
      <dsp:spPr>
        <a:xfrm>
          <a:off x="1002439" y="1572732"/>
          <a:ext cx="2424788" cy="420831"/>
        </a:xfrm>
        <a:custGeom>
          <a:avLst/>
          <a:gdLst/>
          <a:ahLst/>
          <a:cxnLst/>
          <a:rect l="0" t="0" r="0" b="0"/>
          <a:pathLst>
            <a:path>
              <a:moveTo>
                <a:pt x="2424788" y="0"/>
              </a:moveTo>
              <a:lnTo>
                <a:pt x="2424788" y="210415"/>
              </a:lnTo>
              <a:lnTo>
                <a:pt x="0" y="210415"/>
              </a:lnTo>
              <a:lnTo>
                <a:pt x="0" y="4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5CA1C-0A71-4C86-8A8F-9E85047B5AD7}">
      <dsp:nvSpPr>
        <dsp:cNvPr id="0" name=""/>
        <dsp:cNvSpPr/>
      </dsp:nvSpPr>
      <dsp:spPr>
        <a:xfrm>
          <a:off x="486660" y="1068457"/>
          <a:ext cx="5881135" cy="504275"/>
        </a:xfrm>
        <a:prstGeom prst="rect">
          <a:avLst/>
        </a:prstGeom>
        <a:solidFill>
          <a:srgbClr val="5CB45E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Sponsored Cell Captive</a:t>
          </a:r>
        </a:p>
      </dsp:txBody>
      <dsp:txXfrm>
        <a:off x="486660" y="1068457"/>
        <a:ext cx="5881135" cy="504275"/>
      </dsp:txXfrm>
    </dsp:sp>
    <dsp:sp modelId="{24B3AE06-D92C-4268-AC87-640E613CD38A}">
      <dsp:nvSpPr>
        <dsp:cNvPr id="0" name=""/>
        <dsp:cNvSpPr/>
      </dsp:nvSpPr>
      <dsp:spPr>
        <a:xfrm>
          <a:off x="460" y="1993564"/>
          <a:ext cx="2003957" cy="1001978"/>
        </a:xfrm>
        <a:prstGeom prst="rect">
          <a:avLst/>
        </a:prstGeom>
        <a:solidFill>
          <a:srgbClr val="5CB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Single-Entity’s Envir. Risks</a:t>
          </a:r>
        </a:p>
      </dsp:txBody>
      <dsp:txXfrm>
        <a:off x="460" y="1993564"/>
        <a:ext cx="2003957" cy="1001978"/>
      </dsp:txXfrm>
    </dsp:sp>
    <dsp:sp modelId="{CBE0A65C-4BD4-4BD3-8F4F-123755C313C3}">
      <dsp:nvSpPr>
        <dsp:cNvPr id="0" name=""/>
        <dsp:cNvSpPr/>
      </dsp:nvSpPr>
      <dsp:spPr>
        <a:xfrm>
          <a:off x="2425249" y="1993564"/>
          <a:ext cx="2003957" cy="1001978"/>
        </a:xfrm>
        <a:prstGeom prst="rect">
          <a:avLst/>
        </a:prstGeom>
        <a:solidFill>
          <a:srgbClr val="5CB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Single-Entity’s Envir. Risks</a:t>
          </a:r>
          <a:endParaRPr lang="en-US" sz="1400" kern="1200" dirty="0"/>
        </a:p>
      </dsp:txBody>
      <dsp:txXfrm>
        <a:off x="2425249" y="1993564"/>
        <a:ext cx="2003957" cy="1001978"/>
      </dsp:txXfrm>
    </dsp:sp>
    <dsp:sp modelId="{1C8CDDE6-FDF5-446D-9F4B-41F22A6C2B02}">
      <dsp:nvSpPr>
        <dsp:cNvPr id="0" name=""/>
        <dsp:cNvSpPr/>
      </dsp:nvSpPr>
      <dsp:spPr>
        <a:xfrm>
          <a:off x="4850038" y="1993564"/>
          <a:ext cx="2003957" cy="1001978"/>
        </a:xfrm>
        <a:prstGeom prst="rect">
          <a:avLst/>
        </a:prstGeom>
        <a:solidFill>
          <a:srgbClr val="5CB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Single-Entity’s Envir. Risks</a:t>
          </a:r>
          <a:endParaRPr lang="en-US" sz="1400" kern="1200" dirty="0"/>
        </a:p>
      </dsp:txBody>
      <dsp:txXfrm>
        <a:off x="4850038" y="1993564"/>
        <a:ext cx="2003957" cy="1001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049" cy="465449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84" y="0"/>
            <a:ext cx="3038049" cy="465449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EEF2C0-D37D-4775-A22A-EAC49DE56D4C}" type="datetimeFigureOut">
              <a:rPr lang="en-US"/>
              <a:pPr>
                <a:defRPr/>
              </a:pPr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7" y="4415477"/>
            <a:ext cx="5608947" cy="4184324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379"/>
            <a:ext cx="3038049" cy="465449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84" y="8829379"/>
            <a:ext cx="3038049" cy="465449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BC3032-EC3B-409B-9DBE-B00F2AD2D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20188-B459-4FF3-8F8F-2EFCF4DEE36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7F54F-ABDA-47CA-A2EB-730B492F62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3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ED9A5-CE9A-4050-8395-AC7882950C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3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0195083-16B5-4B48-9FE1-7F97EF336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1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876E8D-7DF3-4DF5-936B-A3B2E892346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6D124A4-E614-48A3-A8FE-561E1989D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45EB3B-8394-49B7-A5EA-267655B22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40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F271B-E9BF-43C3-AB0D-104D5B90CC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8E8D6-A65A-458B-BCC8-55D9861872B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EDA67-2F5D-434A-B7C0-9BFD3A2F17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8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C3032-EC3B-409B-9DBE-B00F2AD2D78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EDA67-2F5D-434A-B7C0-9BFD3A2F17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53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C3032-EC3B-409B-9DBE-B00F2AD2D7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25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 fontAlgn="auto">
              <a:spcBef>
                <a:spcPts val="0"/>
              </a:spcBef>
              <a:spcAft>
                <a:spcPts val="0"/>
              </a:spcAft>
              <a:defRPr/>
            </a:pPr>
            <a:fld id="{595B6FA6-AD52-419E-BB0F-A52D85F27932}" type="slidenum">
              <a:rPr lang="en-US">
                <a:solidFill>
                  <a:prstClr val="black"/>
                </a:solidFill>
                <a:latin typeface="Calibri"/>
              </a:rPr>
              <a:pPr defTabSz="949478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44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8E8D6-A65A-458B-BCC8-55D9861872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 fontAlgn="auto">
              <a:spcBef>
                <a:spcPts val="0"/>
              </a:spcBef>
              <a:spcAft>
                <a:spcPts val="0"/>
              </a:spcAft>
              <a:defRPr/>
            </a:pPr>
            <a:fld id="{595B6FA6-AD52-419E-BB0F-A52D85F27932}" type="slidenum">
              <a:rPr lang="en-US">
                <a:solidFill>
                  <a:prstClr val="black"/>
                </a:solidFill>
                <a:latin typeface="Calibri"/>
              </a:rPr>
              <a:pPr defTabSz="949478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 fontAlgn="auto">
              <a:spcBef>
                <a:spcPts val="0"/>
              </a:spcBef>
              <a:spcAft>
                <a:spcPts val="0"/>
              </a:spcAft>
              <a:defRPr/>
            </a:pPr>
            <a:fld id="{595B6FA6-AD52-419E-BB0F-A52D85F27932}" type="slidenum">
              <a:rPr lang="en-US">
                <a:solidFill>
                  <a:prstClr val="black"/>
                </a:solidFill>
                <a:latin typeface="Calibri"/>
              </a:rPr>
              <a:pPr defTabSz="949478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68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 fontAlgn="auto">
              <a:spcBef>
                <a:spcPts val="0"/>
              </a:spcBef>
              <a:spcAft>
                <a:spcPts val="0"/>
              </a:spcAft>
              <a:defRPr/>
            </a:pPr>
            <a:fld id="{595B6FA6-AD52-419E-BB0F-A52D85F27932}" type="slidenum">
              <a:rPr lang="en-US">
                <a:solidFill>
                  <a:prstClr val="black"/>
                </a:solidFill>
                <a:latin typeface="Calibri"/>
              </a:rPr>
              <a:pPr defTabSz="949478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0195083-16B5-4B48-9FE1-7F97EF336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1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876E8D-7DF3-4DF5-936B-A3B2E892346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6D124A4-E614-48A3-A8FE-561E1989D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45EB3B-8394-49B7-A5EA-267655B22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74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66900-825B-4D73-8644-56F3CD252A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8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F271B-E9BF-43C3-AB0D-104D5B90CC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0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ED9A5-CE9A-4050-8395-AC7882950C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8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913F38-701C-437A-BC75-C2AD77F8E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D1B5-C343-4006-BBEF-3245E275E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BF9C-73C7-4EDA-ACC1-B06D7A449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37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37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22675" y="61737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C56A-707D-4556-AB5B-6953267E9F5D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71514E-707D-41B9-999D-F107626CE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8458-5BBF-4908-B65F-2D6DE54BC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AFD5-9126-44F2-9BD9-A4EF29B67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2643-E58A-4160-8A66-21B0F2834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DCCC1-99B1-49D1-9192-55E77C25F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B833-F28F-4782-8297-C7E8D3C8C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DCD22-548F-4FCF-96F8-270A5E655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As of: 23 Sept 05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2F0A11F-B7CF-45D6-9D99-6F4CF27CD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0" r:id="rId4"/>
    <p:sldLayoutId id="2147484441" r:id="rId5"/>
    <p:sldLayoutId id="2147484442" r:id="rId6"/>
    <p:sldLayoutId id="2147484449" r:id="rId7"/>
    <p:sldLayoutId id="2147484443" r:id="rId8"/>
    <p:sldLayoutId id="2147484450" r:id="rId9"/>
    <p:sldLayoutId id="2147484444" r:id="rId10"/>
    <p:sldLayoutId id="2147484445" r:id="rId11"/>
    <p:sldLayoutId id="21474844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4FF51.AB503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cec.af.mil/News/Article-Display/Article/1653015/epa-honors-afcec-team-at-former-mcclellan-air-force-base-with-national-site-r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930" y="1331728"/>
            <a:ext cx="8282763" cy="3124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2700" dirty="0">
                <a:solidFill>
                  <a:schemeClr val="tx1"/>
                </a:solidFill>
                <a:effectLst/>
              </a:rPr>
              <a:t>Environmental Insurance in a “Hardened” Traditional World: </a:t>
            </a:r>
            <a:br>
              <a:rPr lang="en-US" sz="2700" dirty="0">
                <a:solidFill>
                  <a:schemeClr val="tx1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Lessons of Cost Cap use at EPA’s 1</a:t>
            </a:r>
            <a:r>
              <a:rPr lang="en-US" sz="2700" baseline="30000" dirty="0">
                <a:solidFill>
                  <a:schemeClr val="tx1"/>
                </a:solidFill>
                <a:effectLst/>
              </a:rPr>
              <a:t>st</a:t>
            </a:r>
            <a:r>
              <a:rPr lang="en-US" sz="2700" dirty="0">
                <a:solidFill>
                  <a:schemeClr val="tx1"/>
                </a:solidFill>
                <a:effectLst/>
              </a:rPr>
              <a:t> Site Reuse Award Site, &amp; PLL Use for 2018’s Largest Brownfield</a:t>
            </a:r>
            <a:br>
              <a:rPr lang="en-US" sz="2700" dirty="0">
                <a:solidFill>
                  <a:schemeClr val="tx1"/>
                </a:solidFill>
                <a:effectLst/>
              </a:rPr>
            </a:br>
            <a:br>
              <a:rPr lang="en-US" sz="27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</a:rPr>
              <a:t>presentation to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Society of Environmental Insurance Professionals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(Boston; October 9, 2019)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i="1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endParaRPr lang="en-US" sz="13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72200" y="533400"/>
            <a:ext cx="2667000" cy="533400"/>
          </a:xfrm>
          <a:prstGeom prst="rect">
            <a:avLst/>
          </a:prstGeom>
          <a:effectLst/>
          <a:scene3d>
            <a:camera prst="perspectiveFront"/>
            <a:lightRig rig="threePt" dir="t"/>
          </a:scene3d>
        </p:spPr>
        <p:txBody>
          <a:bodyPr anchor="b">
            <a:normAutofit/>
          </a:bodyPr>
          <a:lstStyle/>
          <a:p>
            <a:pPr algn="r" eaLnBrk="0" hangingPunct="0">
              <a:defRPr/>
            </a:pPr>
            <a:endParaRPr lang="en-US" sz="16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id:image004.jpg@01D4FF51.AB503020">
            <a:extLst>
              <a:ext uri="{FF2B5EF4-FFF2-40B4-BE49-F238E27FC236}">
                <a16:creationId xmlns:a16="http://schemas.microsoft.com/office/drawing/2014/main" id="{94D7F7EB-FD3D-4C0D-BB14-0A243E497861}"/>
              </a:ext>
            </a:extLst>
          </p:cNvPr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b="60135"/>
          <a:stretch>
            <a:fillRect/>
          </a:stretch>
        </p:blipFill>
        <p:spPr bwMode="auto">
          <a:xfrm>
            <a:off x="4420015" y="5996354"/>
            <a:ext cx="4625512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69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3A96CB-E502-4E1E-8E59-9CAF638344E7}"/>
              </a:ext>
            </a:extLst>
          </p:cNvPr>
          <p:cNvSpPr/>
          <p:nvPr/>
        </p:nvSpPr>
        <p:spPr>
          <a:xfrm>
            <a:off x="1261605" y="70968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0222E-A25B-4E98-A175-D08121015D09}"/>
              </a:ext>
            </a:extLst>
          </p:cNvPr>
          <p:cNvSpPr/>
          <p:nvPr/>
        </p:nvSpPr>
        <p:spPr>
          <a:xfrm>
            <a:off x="7899381" y="328617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E6FCCD9-1A4F-4637-907C-36E198E6C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599" y="-266700"/>
            <a:ext cx="8153400" cy="533400"/>
          </a:xfrm>
        </p:spPr>
        <p:txBody>
          <a:bodyPr lIns="94037" tIns="47019" rIns="94037" bIns="47019" anchor="t">
            <a:normAutofit fontScale="90000"/>
          </a:bodyPr>
          <a:lstStyle/>
          <a:p>
            <a:pPr algn="ctr">
              <a:tabLst>
                <a:tab pos="7772400" algn="r"/>
              </a:tabLst>
              <a:defRPr/>
            </a:pPr>
            <a:br>
              <a:rPr lang="en-US" sz="2800" u="sng" dirty="0"/>
            </a:br>
            <a:r>
              <a:rPr lang="en-US" sz="2800" u="sng" dirty="0"/>
              <a:t>Overview (</a:t>
            </a:r>
            <a:r>
              <a:rPr lang="en-US" sz="2800" u="sng" dirty="0">
                <a:solidFill>
                  <a:schemeClr val="tx1"/>
                </a:solidFill>
              </a:rPr>
              <a:t>Cost Cap, PLL &amp; CPL)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284CA31-6367-450B-B298-AFE282257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600" y="5034947"/>
            <a:ext cx="7805395" cy="11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en-US" sz="2000" b="1" u="sng" dirty="0"/>
              <a:t>CPL </a:t>
            </a:r>
            <a:r>
              <a:rPr lang="en-US" sz="2000" dirty="0"/>
              <a:t>(Contractor’s Pollution Liability) applies for costs caused by Contractor (</a:t>
            </a:r>
            <a:r>
              <a:rPr lang="en-US" sz="2000" i="1" dirty="0"/>
              <a:t>e.g.</a:t>
            </a:r>
            <a:r>
              <a:rPr lang="en-US" sz="2000" dirty="0"/>
              <a:t>, through negligence).  As with all environmental insurance, language is unregulated and must be reviewed and negotiated.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F4712A-6E05-48F4-9D87-C7FFB6B6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00" t="21337" r="29539" b="34336"/>
          <a:stretch/>
        </p:blipFill>
        <p:spPr>
          <a:xfrm>
            <a:off x="1261601" y="709681"/>
            <a:ext cx="7805395" cy="43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D70FD-97E5-45EA-8C17-7E69CCFCFB4A}"/>
              </a:ext>
            </a:extLst>
          </p:cNvPr>
          <p:cNvSpPr/>
          <p:nvPr/>
        </p:nvSpPr>
        <p:spPr>
          <a:xfrm>
            <a:off x="1995740" y="2180493"/>
            <a:ext cx="2097958" cy="3601330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Covers All Regulatory Claims Arising from all Pollutants Identified in RAP or discovered in course of executing RAP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630B7-C301-4137-8664-496A654F7937}"/>
              </a:ext>
            </a:extLst>
          </p:cNvPr>
          <p:cNvSpPr txBox="1"/>
          <p:nvPr/>
        </p:nvSpPr>
        <p:spPr>
          <a:xfrm>
            <a:off x="1963075" y="5908048"/>
            <a:ext cx="213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Early 2000’s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2D73A-9613-43F1-9839-95395688089C}"/>
              </a:ext>
            </a:extLst>
          </p:cNvPr>
          <p:cNvSpPr/>
          <p:nvPr/>
        </p:nvSpPr>
        <p:spPr>
          <a:xfrm>
            <a:off x="1995740" y="1951395"/>
            <a:ext cx="2097958" cy="60242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Minor Exclusions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(covered by Contractor)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73B90-EB9B-47EE-89FA-501393714214}"/>
              </a:ext>
            </a:extLst>
          </p:cNvPr>
          <p:cNvSpPr txBox="1"/>
          <p:nvPr/>
        </p:nvSpPr>
        <p:spPr>
          <a:xfrm>
            <a:off x="6219016" y="5901071"/>
            <a:ext cx="213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2011 to present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E0198F-B63C-43A6-8DEB-E881F68A02EC}"/>
              </a:ext>
            </a:extLst>
          </p:cNvPr>
          <p:cNvSpPr/>
          <p:nvPr/>
        </p:nvSpPr>
        <p:spPr>
          <a:xfrm>
            <a:off x="6251681" y="1951396"/>
            <a:ext cx="2097958" cy="3982826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Not Offered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1AF74-DC4D-42F4-B253-8E17E705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50" y="204300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u="sng" dirty="0"/>
              <a:t>Traditional Cost Cap </a:t>
            </a:r>
            <a:r>
              <a:rPr lang="en-US" sz="2800" u="sng" dirty="0"/>
              <a:t>(early 2000’s v. now)</a:t>
            </a:r>
          </a:p>
        </p:txBody>
      </p:sp>
    </p:spTree>
    <p:extLst>
      <p:ext uri="{BB962C8B-B14F-4D97-AF65-F5344CB8AC3E}">
        <p14:creationId xmlns:p14="http://schemas.microsoft.com/office/powerpoint/2010/main" val="223266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07" y="495212"/>
            <a:ext cx="84582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u="sng" dirty="0">
                <a:solidFill>
                  <a:schemeClr val="tx1"/>
                </a:solidFill>
              </a:rPr>
              <a:t>1</a:t>
            </a:r>
            <a:r>
              <a:rPr lang="en-US" sz="2700" u="sng" baseline="30000" dirty="0">
                <a:solidFill>
                  <a:schemeClr val="tx1"/>
                </a:solidFill>
              </a:rPr>
              <a:t>st</a:t>
            </a:r>
            <a:r>
              <a:rPr lang="en-US" sz="2700" u="sng" dirty="0">
                <a:solidFill>
                  <a:schemeClr val="tx1"/>
                </a:solidFill>
              </a:rPr>
              <a:t> Use of Cost Cap </a:t>
            </a:r>
            <a:r>
              <a:rPr lang="en-US" sz="2700" u="sng" dirty="0" err="1">
                <a:solidFill>
                  <a:schemeClr val="tx1"/>
                </a:solidFill>
              </a:rPr>
              <a:t>Alternaitve</a:t>
            </a:r>
            <a:r>
              <a:rPr lang="en-US" sz="2700" u="sng" dirty="0">
                <a:solidFill>
                  <a:schemeClr val="tx1"/>
                </a:solidFill>
              </a:rPr>
              <a:t> (used by Recipient of EPA’s 1</a:t>
            </a:r>
            <a:r>
              <a:rPr lang="en-US" sz="2700" u="sng" baseline="30000" dirty="0">
                <a:solidFill>
                  <a:schemeClr val="tx1"/>
                </a:solidFill>
              </a:rPr>
              <a:t>st</a:t>
            </a:r>
            <a:r>
              <a:rPr lang="en-US" sz="2700" u="sng" dirty="0">
                <a:solidFill>
                  <a:schemeClr val="tx1"/>
                </a:solidFill>
              </a:rPr>
              <a:t> Annual Site Reuse Award)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7985" y="3235646"/>
            <a:ext cx="5078122" cy="3127142"/>
          </a:xfrm>
        </p:spPr>
        <p:txBody>
          <a:bodyPr>
            <a:normAutofit fontScale="77500" lnSpcReduction="20000"/>
          </a:bodyPr>
          <a:lstStyle/>
          <a:p>
            <a:r>
              <a:rPr lang="en-US" sz="1800" u="sng" dirty="0"/>
              <a:t>Parcel C6</a:t>
            </a:r>
            <a:r>
              <a:rPr lang="en-US" sz="1800" dirty="0"/>
              <a:t> ($11M; 62 acres) 1</a:t>
            </a:r>
            <a:r>
              <a:rPr lang="en-US" sz="1800" baseline="30000" dirty="0"/>
              <a:t>st</a:t>
            </a:r>
            <a:r>
              <a:rPr lang="en-US" sz="1800" dirty="0"/>
              <a:t> privatized cleanup at NPL via FOSET, and 1</a:t>
            </a:r>
            <a:r>
              <a:rPr lang="en-US" sz="1800" baseline="30000" dirty="0"/>
              <a:t>st</a:t>
            </a:r>
            <a:r>
              <a:rPr lang="en-US" sz="1800" dirty="0"/>
              <a:t> completed (2007, 2009)</a:t>
            </a:r>
          </a:p>
          <a:p>
            <a:r>
              <a:rPr lang="en-US" sz="1800" u="sng" dirty="0"/>
              <a:t>FOSET #1</a:t>
            </a:r>
            <a:r>
              <a:rPr lang="en-US" sz="1800" dirty="0"/>
              <a:t> ($14M; 545 acres) (2010)</a:t>
            </a:r>
          </a:p>
          <a:p>
            <a:r>
              <a:rPr lang="en-US" sz="1800" u="sng" dirty="0"/>
              <a:t>FOSET #2</a:t>
            </a:r>
            <a:r>
              <a:rPr lang="en-US" sz="1800" dirty="0"/>
              <a:t> ($16M; 528 acres) 1</a:t>
            </a:r>
            <a:r>
              <a:rPr lang="en-US" sz="1800" baseline="30000" dirty="0"/>
              <a:t>st</a:t>
            </a:r>
            <a:r>
              <a:rPr lang="en-US" sz="1800" dirty="0"/>
              <a:t> use of Cost Cap Alternative.  EPA approved and applauded.  (2012)</a:t>
            </a:r>
          </a:p>
          <a:p>
            <a:r>
              <a:rPr lang="en-US" sz="1800" u="sng" dirty="0"/>
              <a:t>FOSET #3</a:t>
            </a:r>
            <a:r>
              <a:rPr lang="en-US" sz="1800" dirty="0"/>
              <a:t> ($20M; 207 acres) (2015)</a:t>
            </a:r>
          </a:p>
          <a:p>
            <a:endParaRPr lang="en-US" sz="2000" dirty="0"/>
          </a:p>
          <a:p>
            <a:pPr marL="82550" indent="0">
              <a:buNone/>
            </a:pPr>
            <a:r>
              <a:rPr lang="en-US" sz="2000" dirty="0"/>
              <a:t>Details of mechanics:  M. Hill, </a:t>
            </a:r>
            <a:r>
              <a:rPr lang="en-US" sz="2000" i="1" dirty="0"/>
              <a:t>Insured Fixed-Price Cleanups: Still Possible Even After Commercial Insurers’ 2011 Exit from the Cost Cap Market</a:t>
            </a:r>
            <a:r>
              <a:rPr lang="en-US" sz="2000" dirty="0"/>
              <a:t>, 70 CWLR 955 (Oct. 2015).</a:t>
            </a:r>
            <a:endParaRPr lang="en-US" sz="2000" i="1" dirty="0"/>
          </a:p>
          <a:p>
            <a:pPr marL="82550" indent="0">
              <a:buNone/>
            </a:pPr>
            <a:r>
              <a:rPr lang="en-US" sz="2000" dirty="0"/>
              <a:t>Award Announcement:  </a:t>
            </a:r>
            <a:r>
              <a:rPr lang="en-US" sz="1800" dirty="0">
                <a:hlinkClick r:id="rId3"/>
              </a:rPr>
              <a:t>https://www.afcec.af.mil/News/Article-Display/Article/1653015/epa-honors-afcec-team-at-former-mcclellan-air-force-base-with-national-site-reu/</a:t>
            </a:r>
            <a:endParaRPr lang="en-US" sz="1800" dirty="0"/>
          </a:p>
          <a:p>
            <a:endParaRPr lang="en-US" sz="1800" dirty="0"/>
          </a:p>
          <a:p>
            <a:pPr marL="109728" indent="0">
              <a:buNone/>
            </a:pPr>
            <a:endParaRPr lang="en-US" sz="1800" dirty="0"/>
          </a:p>
        </p:txBody>
      </p:sp>
      <p:pic>
        <p:nvPicPr>
          <p:cNvPr id="16388" name="Picture 5" descr="McClellanPark_Water_t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457" y="1689599"/>
            <a:ext cx="1433645" cy="14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mcclellan-afb-lrg-back.gif"/>
          <p:cNvPicPr>
            <a:picLocks noChangeAspect="1"/>
          </p:cNvPicPr>
          <p:nvPr/>
        </p:nvPicPr>
        <p:blipFill rotWithShape="1">
          <a:blip r:embed="rId5" cstate="print"/>
          <a:srcRect l="17070" r="14138"/>
          <a:stretch/>
        </p:blipFill>
        <p:spPr bwMode="auto">
          <a:xfrm>
            <a:off x="1041864" y="1617786"/>
            <a:ext cx="2886121" cy="425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A738C9E-3150-439A-82BB-A1D45DD0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0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9" y="204300"/>
            <a:ext cx="8215532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2017 PLL (v. 2018 PLL + Escrow)</a:t>
            </a:r>
            <a:endParaRPr lang="en-US" sz="28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D70FD-97E5-45EA-8C17-7E69CCFCFB4A}"/>
              </a:ext>
            </a:extLst>
          </p:cNvPr>
          <p:cNvSpPr/>
          <p:nvPr/>
        </p:nvSpPr>
        <p:spPr>
          <a:xfrm>
            <a:off x="4141998" y="2180809"/>
            <a:ext cx="2097958" cy="3601330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630B7-C301-4137-8664-496A654F7937}"/>
              </a:ext>
            </a:extLst>
          </p:cNvPr>
          <p:cNvSpPr txBox="1"/>
          <p:nvPr/>
        </p:nvSpPr>
        <p:spPr>
          <a:xfrm>
            <a:off x="1356125" y="5809575"/>
            <a:ext cx="213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City PLL (2017)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2D73A-9613-43F1-9839-95395688089C}"/>
              </a:ext>
            </a:extLst>
          </p:cNvPr>
          <p:cNvSpPr/>
          <p:nvPr/>
        </p:nvSpPr>
        <p:spPr>
          <a:xfrm>
            <a:off x="6706689" y="5107272"/>
            <a:ext cx="2130623" cy="602423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73B90-EB9B-47EE-89FA-501393714214}"/>
              </a:ext>
            </a:extLst>
          </p:cNvPr>
          <p:cNvSpPr txBox="1"/>
          <p:nvPr/>
        </p:nvSpPr>
        <p:spPr>
          <a:xfrm>
            <a:off x="4109334" y="5763019"/>
            <a:ext cx="213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City-USG PLL (2018)_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E0198F-B63C-43A6-8DEB-E881F68A02EC}"/>
              </a:ext>
            </a:extLst>
          </p:cNvPr>
          <p:cNvSpPr/>
          <p:nvPr/>
        </p:nvSpPr>
        <p:spPr>
          <a:xfrm>
            <a:off x="1356125" y="1760325"/>
            <a:ext cx="2097958" cy="3772251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Major Exclusions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398F8-F3A0-4169-BF81-85C197F8DCE6}"/>
              </a:ext>
            </a:extLst>
          </p:cNvPr>
          <p:cNvSpPr/>
          <p:nvPr/>
        </p:nvSpPr>
        <p:spPr>
          <a:xfrm>
            <a:off x="1356125" y="5532576"/>
            <a:ext cx="2097958" cy="276999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C4A76-8702-4102-8CD6-09E793261D2E}"/>
              </a:ext>
            </a:extLst>
          </p:cNvPr>
          <p:cNvSpPr/>
          <p:nvPr/>
        </p:nvSpPr>
        <p:spPr>
          <a:xfrm>
            <a:off x="4141998" y="1760325"/>
            <a:ext cx="2097958" cy="461665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Minor Exclusions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C8616-AA64-4FC5-BEAB-CD450EF9517A}"/>
              </a:ext>
            </a:extLst>
          </p:cNvPr>
          <p:cNvSpPr txBox="1"/>
          <p:nvPr/>
        </p:nvSpPr>
        <p:spPr>
          <a:xfrm>
            <a:off x="6642917" y="5709695"/>
            <a:ext cx="213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Escrow Supplement</a:t>
            </a:r>
          </a:p>
          <a:p>
            <a:pPr algn="ctr"/>
            <a:r>
              <a:rPr lang="en-US" sz="1200" b="1" u="sng" dirty="0"/>
              <a:t>(2018)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353399-A639-4EF2-8D4A-E28A980EF9CB}"/>
              </a:ext>
            </a:extLst>
          </p:cNvPr>
          <p:cNvSpPr txBox="1">
            <a:spLocks/>
          </p:cNvSpPr>
          <p:nvPr/>
        </p:nvSpPr>
        <p:spPr>
          <a:xfrm>
            <a:off x="3611099" y="5237011"/>
            <a:ext cx="441577" cy="50894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/>
            <a:r>
              <a:rPr lang="en-US" sz="2800" dirty="0"/>
              <a:t>v</a:t>
            </a:r>
            <a:r>
              <a:rPr lang="en-US" sz="3200" dirty="0"/>
              <a:t>.</a:t>
            </a:r>
            <a:endParaRPr lang="en-US" sz="2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C9A6EC-C458-4820-B0C6-4EA90A6F6DF0}"/>
              </a:ext>
            </a:extLst>
          </p:cNvPr>
          <p:cNvSpPr txBox="1">
            <a:spLocks/>
          </p:cNvSpPr>
          <p:nvPr/>
        </p:nvSpPr>
        <p:spPr>
          <a:xfrm>
            <a:off x="6265112" y="5269443"/>
            <a:ext cx="441577" cy="5089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/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7937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152400"/>
            <a:ext cx="81534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PLL-Alternative; Used in 2018 for $2B Brownfield Redevelopment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7BD34-B9B9-48BF-BF62-875827FA7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15909" b="5534"/>
          <a:stretch/>
        </p:blipFill>
        <p:spPr>
          <a:xfrm>
            <a:off x="1423357" y="914400"/>
            <a:ext cx="7440283" cy="3429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B6BD445-61F7-41C7-907D-9C72C977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357" y="4616355"/>
            <a:ext cx="7239000" cy="193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en-US" sz="1800" dirty="0"/>
              <a:t>Transfer of 97 acres from City to USG.  2017 PLL excluded all pollutants in fill, discovered during </a:t>
            </a:r>
            <a:r>
              <a:rPr lang="en-US" sz="1800" dirty="0" err="1"/>
              <a:t>rdvpt</a:t>
            </a:r>
            <a:r>
              <a:rPr lang="en-US" sz="1800" dirty="0"/>
              <a:t>. and/or already known even if only at safe levels).  2018 PLL omitted the above exclusions, and supplementing escrow covered remaining PLL-type risks.  Transfer occurred Dec. 2018; </a:t>
            </a:r>
            <a:r>
              <a:rPr lang="en-US" sz="1800" dirty="0" err="1"/>
              <a:t>Rdvpt</a:t>
            </a:r>
            <a:r>
              <a:rPr lang="en-US" sz="1800" dirty="0"/>
              <a:t>. Underway; 3,000 jobs expected.</a:t>
            </a:r>
          </a:p>
          <a:p>
            <a:pPr marL="82550" indent="0">
              <a:buFont typeface="Wingdings 2" pitchFamily="18" charset="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758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9B09861-6E8F-49CC-B536-6FB633DC9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080" y="164845"/>
            <a:ext cx="8310880" cy="825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Example of Today’s “Hardened” PLL Market</a:t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(LRA Broker cannot get PLL quote even for investigation)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D53245C-1C1D-488F-9727-26B5FBB3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7FBD1-D9C1-44B2-A8AC-F048C492E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1976" r="35222" b="17308"/>
          <a:stretch/>
        </p:blipFill>
        <p:spPr>
          <a:xfrm>
            <a:off x="1536460" y="1351281"/>
            <a:ext cx="7008100" cy="51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87" y="318294"/>
            <a:ext cx="8690055" cy="1143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/>
              <a:t>Much Remains to be Quantified &amp; Controlled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" y="1461294"/>
            <a:ext cx="8026400" cy="3574940"/>
          </a:xfrm>
        </p:spPr>
        <p:txBody>
          <a:bodyPr/>
          <a:lstStyle/>
          <a:p>
            <a:pPr marL="403225" lvl="1" indent="0">
              <a:buNone/>
            </a:pPr>
            <a:r>
              <a:rPr lang="en-US" i="1" dirty="0"/>
              <a:t>E.g.</a:t>
            </a:r>
            <a:r>
              <a:rPr lang="en-US" dirty="0"/>
              <a:t>, USG identifies its own Envir. Liabilities as among its Highest Risks:</a:t>
            </a:r>
          </a:p>
          <a:p>
            <a:pPr lvl="2"/>
            <a:r>
              <a:rPr lang="en-US" sz="2000" dirty="0"/>
              <a:t>Grew 220% from 1997 to 2017 ($212B to $465B);</a:t>
            </a:r>
          </a:p>
          <a:p>
            <a:pPr lvl="2"/>
            <a:r>
              <a:rPr lang="en-US" sz="2000" dirty="0"/>
              <a:t>U.S. GAO emphasized need for better cost estimates and controls.</a:t>
            </a:r>
          </a:p>
          <a:p>
            <a:pPr lvl="2"/>
            <a:endParaRPr lang="en-US" sz="2000" dirty="0"/>
          </a:p>
          <a:p>
            <a:pPr marL="657225" lvl="2" indent="0">
              <a:buNone/>
            </a:pPr>
            <a:r>
              <a:rPr lang="en-US" sz="1800" dirty="0"/>
              <a:t>*GAO, </a:t>
            </a:r>
            <a:r>
              <a:rPr lang="en-US" sz="1800" i="1" dirty="0"/>
              <a:t>High Risk Series</a:t>
            </a:r>
            <a:r>
              <a:rPr lang="en-US" sz="1800" dirty="0"/>
              <a:t>, GAO-19-157SP, at 138-39 (March 2019)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262C124-3160-4FB3-9A1E-7822DE31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Fixed Price Cleanups as Means to Quantify, Lower &amp; Control Costs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001000" cy="4859740"/>
          </a:xfrm>
        </p:spPr>
        <p:txBody>
          <a:bodyPr/>
          <a:lstStyle/>
          <a:p>
            <a:pPr marL="82550" indent="0">
              <a:buSzPct val="90000"/>
              <a:buNone/>
            </a:pPr>
            <a:r>
              <a:rPr lang="en-US" sz="2400" dirty="0"/>
              <a:t>Aligns Contractor and Owner goals.  Results:</a:t>
            </a:r>
          </a:p>
          <a:p>
            <a:pPr>
              <a:buSzPct val="90000"/>
              <a:buFont typeface="Arial" charset="0"/>
              <a:buChar char="•"/>
            </a:pPr>
            <a:r>
              <a:rPr lang="en-US" sz="2400" i="1" u="sng" dirty="0"/>
              <a:t>Lower Costs</a:t>
            </a:r>
            <a:r>
              <a:rPr lang="en-US" sz="2400" i="1" dirty="0"/>
              <a:t>:  </a:t>
            </a:r>
          </a:p>
          <a:p>
            <a:pPr lvl="1">
              <a:buSzPct val="90000"/>
              <a:buFont typeface="Arial" charset="0"/>
              <a:buChar char="•"/>
            </a:pPr>
            <a:r>
              <a:rPr lang="en-US" sz="1600" dirty="0"/>
              <a:t>Average costs 21% below Independent Government Estimates (34% below Costs-To-Complete estimates).</a:t>
            </a:r>
          </a:p>
          <a:p>
            <a:pPr>
              <a:spcBef>
                <a:spcPts val="1200"/>
              </a:spcBef>
              <a:buSzPct val="90000"/>
              <a:buFont typeface="Arial" charset="0"/>
              <a:buChar char="•"/>
            </a:pPr>
            <a:r>
              <a:rPr lang="en-US" sz="2400" i="1" u="sng" dirty="0"/>
              <a:t>Faster Cleanups</a:t>
            </a:r>
            <a:r>
              <a:rPr lang="en-US" sz="2400" i="1" dirty="0"/>
              <a:t>: </a:t>
            </a:r>
          </a:p>
          <a:p>
            <a:pPr lvl="1">
              <a:spcBef>
                <a:spcPts val="1200"/>
              </a:spcBef>
              <a:buSzPct val="90000"/>
              <a:buFont typeface="Arial" charset="0"/>
              <a:buChar char="•"/>
            </a:pPr>
            <a:r>
              <a:rPr lang="en-US" sz="1600" dirty="0"/>
              <a:t>Contractors are meeting or beating schedules.  </a:t>
            </a:r>
          </a:p>
          <a:p>
            <a:pPr>
              <a:spcBef>
                <a:spcPts val="1200"/>
              </a:spcBef>
              <a:buSzPct val="90000"/>
              <a:buFont typeface="Arial" charset="0"/>
              <a:buChar char="•"/>
            </a:pPr>
            <a:r>
              <a:rPr lang="en-US" sz="2400" i="1" u="sng" dirty="0"/>
              <a:t>Better Quality</a:t>
            </a:r>
            <a:r>
              <a:rPr lang="en-US" sz="2400" dirty="0"/>
              <a:t>: </a:t>
            </a:r>
            <a:r>
              <a:rPr lang="en-US" sz="2000" dirty="0"/>
              <a:t>“At all installations, the quality of work has been reported from good to going beyond requirements.”</a:t>
            </a:r>
          </a:p>
          <a:p>
            <a:pPr marL="82550" indent="0">
              <a:spcBef>
                <a:spcPts val="1200"/>
              </a:spcBef>
              <a:buNone/>
            </a:pPr>
            <a:r>
              <a:rPr lang="en-US" sz="1200" u="sng" dirty="0"/>
              <a:t>Source</a:t>
            </a:r>
            <a:r>
              <a:rPr lang="en-US" sz="1200" dirty="0"/>
              <a:t>:</a:t>
            </a:r>
            <a:r>
              <a:rPr lang="en-US" sz="1400" dirty="0"/>
              <a:t> </a:t>
            </a:r>
            <a:r>
              <a:rPr lang="en-US" sz="1100" dirty="0"/>
              <a:t>USAEC, </a:t>
            </a:r>
            <a:r>
              <a:rPr lang="en-US" sz="1100" i="1" dirty="0"/>
              <a:t>Tracking Performance on the Army’s Performance-Based Contracts, </a:t>
            </a:r>
            <a:r>
              <a:rPr lang="en-US" sz="1100" dirty="0"/>
              <a:t>at 4, 24, 31 (May 16, 2006) (available in course materials); </a:t>
            </a:r>
            <a:r>
              <a:rPr lang="en-US" sz="1100" i="1" dirty="0"/>
              <a:t>see also</a:t>
            </a:r>
            <a:r>
              <a:rPr lang="en-US" sz="1100" dirty="0"/>
              <a:t> </a:t>
            </a:r>
            <a:r>
              <a:rPr lang="en-US" sz="1200" dirty="0"/>
              <a:t>EPA IG, </a:t>
            </a:r>
            <a:r>
              <a:rPr lang="en-US" sz="1200" i="1" dirty="0"/>
              <a:t>EPA Should Increase Fixed-Price Contracting for Remedial Actions</a:t>
            </a:r>
            <a:r>
              <a:rPr lang="en-US" sz="1200" dirty="0"/>
              <a:t>, Rept. No. 13-P-0208, at 14 (March 28, 2013).  </a:t>
            </a:r>
            <a:r>
              <a:rPr lang="en-US" sz="1200" i="1" dirty="0"/>
              <a:t>Compare</a:t>
            </a:r>
            <a:r>
              <a:rPr lang="en-US" sz="1200" dirty="0"/>
              <a:t> R. Durant, </a:t>
            </a:r>
            <a:r>
              <a:rPr lang="en-US" sz="1200" i="1" dirty="0"/>
              <a:t>The Greening of the U.S. Military</a:t>
            </a:r>
            <a:r>
              <a:rPr lang="en-US" sz="1200" dirty="0"/>
              <a:t>, 1, 4 (2007) (“DOD inspector general has found that average cleanup costs at closing bases are typically 60 percent higher than estimated originally.”).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FBAF3B4-FD7A-4BD5-A896-FA26AE71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Overview of Fixed-Price Cleanups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70781"/>
            <a:ext cx="8001000" cy="4197689"/>
          </a:xfrm>
        </p:spPr>
        <p:txBody>
          <a:bodyPr/>
          <a:lstStyle/>
          <a:p>
            <a:pPr>
              <a:lnSpc>
                <a:spcPct val="80000"/>
              </a:lnSpc>
              <a:buSzPct val="65000"/>
            </a:pPr>
            <a:r>
              <a:rPr lang="en-US" sz="2400" dirty="0"/>
              <a:t>Contractor assumes </a:t>
            </a:r>
            <a:r>
              <a:rPr lang="en-US" sz="2400" u="sng" dirty="0"/>
              <a:t>all environmental regulatory liabilities </a:t>
            </a:r>
            <a:r>
              <a:rPr lang="en-US" sz="2400" dirty="0"/>
              <a:t>up to 2X expected costs based on a determined fixed price</a:t>
            </a:r>
          </a:p>
          <a:p>
            <a:pPr lvl="1">
              <a:lnSpc>
                <a:spcPct val="80000"/>
              </a:lnSpc>
              <a:buSzPct val="65000"/>
            </a:pPr>
            <a:r>
              <a:rPr lang="en-US" sz="2000" b="1" dirty="0"/>
              <a:t>Big carrot</a:t>
            </a:r>
            <a:r>
              <a:rPr lang="en-US" sz="2000" dirty="0"/>
              <a:t>: Contractor keeps 100% of all savings under expected cost</a:t>
            </a:r>
          </a:p>
          <a:p>
            <a:pPr lvl="1">
              <a:lnSpc>
                <a:spcPct val="80000"/>
              </a:lnSpc>
              <a:buSzPct val="65000"/>
            </a:pPr>
            <a:r>
              <a:rPr lang="en-US" sz="2000" b="1" dirty="0"/>
              <a:t>Big sticks</a:t>
            </a:r>
            <a:r>
              <a:rPr lang="en-US" sz="2000" dirty="0"/>
              <a:t>: Contractor responsible for</a:t>
            </a:r>
          </a:p>
          <a:p>
            <a:pPr lvl="2">
              <a:lnSpc>
                <a:spcPct val="80000"/>
              </a:lnSpc>
              <a:buSzPct val="65000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20% of overruns</a:t>
            </a:r>
          </a:p>
          <a:p>
            <a:pPr lvl="2">
              <a:lnSpc>
                <a:spcPct val="80000"/>
              </a:lnSpc>
              <a:buSzPct val="65000"/>
            </a:pPr>
            <a:r>
              <a:rPr lang="en-US" sz="1600" dirty="0"/>
              <a:t>15% of remaining 80% of overruns</a:t>
            </a:r>
          </a:p>
          <a:p>
            <a:pPr>
              <a:lnSpc>
                <a:spcPct val="80000"/>
              </a:lnSpc>
              <a:buSzPct val="65000"/>
            </a:pPr>
            <a:endParaRPr lang="en-US" sz="1800" dirty="0"/>
          </a:p>
          <a:p>
            <a:pPr>
              <a:lnSpc>
                <a:spcPct val="80000"/>
              </a:lnSpc>
              <a:buSzPct val="65000"/>
            </a:pPr>
            <a:r>
              <a:rPr lang="en-US" sz="2400" dirty="0"/>
              <a:t>Insurer pays</a:t>
            </a:r>
          </a:p>
          <a:p>
            <a:pPr lvl="1">
              <a:lnSpc>
                <a:spcPct val="80000"/>
              </a:lnSpc>
              <a:buSzPct val="65000"/>
            </a:pPr>
            <a:r>
              <a:rPr lang="en-US" sz="2000" dirty="0"/>
              <a:t>68% of regulatory cost overruns from KPCs</a:t>
            </a:r>
          </a:p>
          <a:p>
            <a:pPr lvl="1">
              <a:lnSpc>
                <a:spcPct val="80000"/>
              </a:lnSpc>
              <a:buSzPct val="65000"/>
            </a:pPr>
            <a:r>
              <a:rPr lang="en-US" sz="2000" dirty="0"/>
              <a:t>100% of regulatory and non-regulatory costs from UPCs</a:t>
            </a:r>
          </a:p>
          <a:p>
            <a:pPr marL="82550" indent="0">
              <a:lnSpc>
                <a:spcPct val="80000"/>
              </a:lnSpc>
              <a:buSzPct val="65000"/>
              <a:buNone/>
            </a:pPr>
            <a:endParaRPr lang="en-US" sz="2400" dirty="0"/>
          </a:p>
          <a:p>
            <a:pPr>
              <a:lnSpc>
                <a:spcPct val="80000"/>
              </a:lnSpc>
              <a:buSzPct val="65000"/>
            </a:pPr>
            <a:r>
              <a:rPr lang="en-US" sz="2400" dirty="0"/>
              <a:t>Although USG and many large PRPs can self-insure, </a:t>
            </a:r>
            <a:r>
              <a:rPr lang="en-US" sz="2400" i="1" dirty="0"/>
              <a:t>Contractors</a:t>
            </a:r>
            <a:r>
              <a:rPr lang="en-US" sz="2400" dirty="0"/>
              <a:t> require insurance as condition of meaningful Fixed Price Contract (</a:t>
            </a:r>
            <a:r>
              <a:rPr lang="en-US" sz="2400" i="1" dirty="0"/>
              <a:t>i.e.</a:t>
            </a:r>
            <a:r>
              <a:rPr lang="en-US" sz="2400" dirty="0"/>
              <a:t>, FPCs without change orders)</a:t>
            </a:r>
          </a:p>
          <a:p>
            <a:pPr>
              <a:lnSpc>
                <a:spcPct val="80000"/>
              </a:lnSpc>
              <a:buSzPct val="65000"/>
            </a:pPr>
            <a:endParaRPr lang="en-US" sz="20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6570D3-470E-4709-940F-D4E63C19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0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ChangeArrowheads="1"/>
          </p:cNvSpPr>
          <p:nvPr/>
        </p:nvSpPr>
        <p:spPr bwMode="auto">
          <a:xfrm rot="10796647" flipV="1">
            <a:off x="1593851" y="180120"/>
            <a:ext cx="328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069977" y="6288738"/>
            <a:ext cx="35052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43565" y="3670780"/>
            <a:ext cx="345320" cy="25295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0624" y="4773783"/>
            <a:ext cx="83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Initial Contract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454" y="1134942"/>
            <a:ext cx="1438308" cy="50654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</a:rPr>
              <a:t>Contractor profit 13%, paid by AF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60968" y="6190014"/>
            <a:ext cx="3358786" cy="39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AF Perspective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2" name="Arrow: Up 11"/>
          <p:cNvSpPr/>
          <p:nvPr/>
        </p:nvSpPr>
        <p:spPr>
          <a:xfrm>
            <a:off x="2986723" y="1144357"/>
            <a:ext cx="152400" cy="3810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/>
          <p:cNvSpPr/>
          <p:nvPr/>
        </p:nvSpPr>
        <p:spPr>
          <a:xfrm>
            <a:off x="3658505" y="1144357"/>
            <a:ext cx="152400" cy="3810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63812" y="3681299"/>
            <a:ext cx="1420503" cy="254635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Initial Remediation Contract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Held and paid 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by AF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8706" y="1134940"/>
            <a:ext cx="1410714" cy="2546357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Cost Overruns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(Self-Insured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 by AF)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4084771" y="1134940"/>
            <a:ext cx="345320" cy="50843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98583" y="3423163"/>
            <a:ext cx="83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Total AF liability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4048" y="6537"/>
            <a:ext cx="8139952" cy="905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Time and Material Contracts Historically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5487" y="6173628"/>
            <a:ext cx="2073276" cy="39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Contractor Perspective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6943565" y="1144357"/>
            <a:ext cx="345320" cy="25295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88885" y="2308809"/>
            <a:ext cx="838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Overruns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84C41C1-357E-43E1-B2BE-132C32E7FD4C}"/>
              </a:ext>
            </a:extLst>
          </p:cNvPr>
          <p:cNvSpPr/>
          <p:nvPr/>
        </p:nvSpPr>
        <p:spPr>
          <a:xfrm>
            <a:off x="3042751" y="3710735"/>
            <a:ext cx="96372" cy="61937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6864AB6-1345-485F-BD00-12708291ED4D}"/>
              </a:ext>
            </a:extLst>
          </p:cNvPr>
          <p:cNvSpPr/>
          <p:nvPr/>
        </p:nvSpPr>
        <p:spPr>
          <a:xfrm>
            <a:off x="3613120" y="3718010"/>
            <a:ext cx="96372" cy="61937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Help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77AD5A-2930-4949-9EA7-564FD2CBD635}"/>
              </a:ext>
            </a:extLst>
          </p:cNvPr>
          <p:cNvSpPr/>
          <p:nvPr/>
        </p:nvSpPr>
        <p:spPr>
          <a:xfrm>
            <a:off x="3215631" y="3784747"/>
            <a:ext cx="347338" cy="354509"/>
          </a:xfrm>
          <a:prstGeom prst="actionButtonHel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503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76200"/>
            <a:ext cx="8153400" cy="73386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Michael Hill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051" y="810065"/>
            <a:ext cx="7498724" cy="4800600"/>
          </a:xfrm>
        </p:spPr>
        <p:txBody>
          <a:bodyPr/>
          <a:lstStyle/>
          <a:p>
            <a:r>
              <a:rPr lang="en-US" sz="2400" dirty="0"/>
              <a:t>Environmental </a:t>
            </a:r>
            <a:r>
              <a:rPr lang="en-US" sz="2400" u="sng" dirty="0"/>
              <a:t>Attorney</a:t>
            </a:r>
            <a:r>
              <a:rPr lang="en-US" sz="2400" dirty="0"/>
              <a:t> </a:t>
            </a:r>
            <a:r>
              <a:rPr lang="en-US" sz="1600" dirty="0"/>
              <a:t>(1986-present)</a:t>
            </a:r>
          </a:p>
          <a:p>
            <a:pPr lvl="1"/>
            <a:r>
              <a:rPr lang="en-US" sz="2000" dirty="0"/>
              <a:t>DOJ Trial Attorney </a:t>
            </a:r>
            <a:r>
              <a:rPr lang="en-US" sz="1600" dirty="0"/>
              <a:t>(1986-1990)</a:t>
            </a:r>
            <a:r>
              <a:rPr lang="en-US" sz="2000" dirty="0"/>
              <a:t>; </a:t>
            </a:r>
          </a:p>
          <a:p>
            <a:pPr lvl="1"/>
            <a:r>
              <a:rPr lang="en-US" sz="2000" dirty="0"/>
              <a:t>Associate and Partner in large firm </a:t>
            </a:r>
            <a:r>
              <a:rPr lang="en-US" sz="1600" dirty="0"/>
              <a:t>(1990-2000) (clients included largest EI purchaser, pioneer of FPCs); </a:t>
            </a:r>
          </a:p>
          <a:p>
            <a:pPr lvl="1"/>
            <a:r>
              <a:rPr lang="en-US" sz="2000" dirty="0"/>
              <a:t>Principal at Alba (law firm &amp; brokerage) </a:t>
            </a:r>
            <a:r>
              <a:rPr lang="en-US" sz="1600" dirty="0"/>
              <a:t>(2004-present).</a:t>
            </a:r>
          </a:p>
          <a:p>
            <a:r>
              <a:rPr lang="en-US" sz="2400" dirty="0"/>
              <a:t>Environmental Insurance </a:t>
            </a:r>
            <a:r>
              <a:rPr lang="en-US" sz="2400" u="sng" dirty="0"/>
              <a:t>Broker</a:t>
            </a:r>
            <a:r>
              <a:rPr lang="en-US" sz="2400" dirty="0"/>
              <a:t> </a:t>
            </a:r>
            <a:r>
              <a:rPr lang="en-US" sz="1600" dirty="0"/>
              <a:t>(2002-present)</a:t>
            </a:r>
          </a:p>
          <a:p>
            <a:pPr lvl="1"/>
            <a:r>
              <a:rPr lang="en-US" sz="2000" dirty="0"/>
              <a:t>National Leader then Chair of Marsh’s Envir. Practice (</a:t>
            </a:r>
            <a:r>
              <a:rPr lang="en-US" sz="1600" dirty="0"/>
              <a:t>world’s largest</a:t>
            </a:r>
            <a:r>
              <a:rPr lang="en-US" sz="2000" dirty="0"/>
              <a:t>); and</a:t>
            </a:r>
          </a:p>
          <a:p>
            <a:pPr lvl="1"/>
            <a:r>
              <a:rPr lang="en-US" sz="2000" dirty="0"/>
              <a:t>Principal at Alba </a:t>
            </a:r>
            <a:r>
              <a:rPr lang="en-US" sz="1400" dirty="0"/>
              <a:t>(2004-present).</a:t>
            </a:r>
          </a:p>
          <a:p>
            <a:r>
              <a:rPr lang="en-US" sz="2400" dirty="0"/>
              <a:t>Environmental </a:t>
            </a:r>
            <a:r>
              <a:rPr lang="en-US" sz="2400" u="sng" dirty="0"/>
              <a:t>Client</a:t>
            </a:r>
            <a:r>
              <a:rPr lang="en-US" sz="2400" dirty="0"/>
              <a:t> </a:t>
            </a:r>
            <a:r>
              <a:rPr lang="en-US" sz="1800" dirty="0"/>
              <a:t>(1998-2002; 2010-2012)</a:t>
            </a:r>
          </a:p>
          <a:p>
            <a:pPr lvl="1"/>
            <a:r>
              <a:rPr lang="en-US" sz="2000" dirty="0"/>
              <a:t>Counsel for, then Senior Vice President of, TRC </a:t>
            </a:r>
            <a:r>
              <a:rPr lang="en-US" sz="1800" dirty="0"/>
              <a:t>(1998-2002)</a:t>
            </a:r>
          </a:p>
          <a:p>
            <a:pPr lvl="1"/>
            <a:r>
              <a:rPr lang="en-US" sz="2000" dirty="0"/>
              <a:t>COO &amp; General Counsel of $773M GM Trust (world’s largest </a:t>
            </a:r>
            <a:r>
              <a:rPr lang="en-US" sz="2000" dirty="0" err="1"/>
              <a:t>envir</a:t>
            </a:r>
            <a:r>
              <a:rPr lang="en-US" sz="2000" dirty="0"/>
              <a:t>. remediation and </a:t>
            </a:r>
            <a:r>
              <a:rPr lang="en-US" sz="2000" dirty="0" err="1"/>
              <a:t>rdvpt</a:t>
            </a:r>
            <a:r>
              <a:rPr lang="en-US" sz="2000" dirty="0"/>
              <a:t>. Trust) </a:t>
            </a:r>
            <a:r>
              <a:rPr lang="en-US" sz="1600" dirty="0"/>
              <a:t>(2010-2012, while also at Alba) </a:t>
            </a:r>
          </a:p>
          <a:p>
            <a:r>
              <a:rPr lang="en-US" sz="2400" dirty="0"/>
              <a:t>U.S. Gov’t. </a:t>
            </a:r>
            <a:r>
              <a:rPr lang="en-US" sz="2400" u="sng" dirty="0"/>
              <a:t>Contractor</a:t>
            </a:r>
            <a:r>
              <a:rPr lang="en-US" sz="2400" dirty="0"/>
              <a:t> </a:t>
            </a:r>
            <a:r>
              <a:rPr lang="en-US" sz="1600" dirty="0"/>
              <a:t>(2005-present):</a:t>
            </a:r>
            <a:endParaRPr lang="en-US" sz="2400" dirty="0"/>
          </a:p>
          <a:p>
            <a:pPr lvl="1"/>
            <a:r>
              <a:rPr lang="en-US" sz="2000" dirty="0"/>
              <a:t>Created the Cost Cap &amp; PLL alternatives to be discussed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D2E5-7117-4E77-B04F-F8A1C8E5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545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901542-DE58-4F98-B146-574B7BBDCFE4}"/>
              </a:ext>
            </a:extLst>
          </p:cNvPr>
          <p:cNvSpPr/>
          <p:nvPr/>
        </p:nvSpPr>
        <p:spPr>
          <a:xfrm>
            <a:off x="0" y="-1"/>
            <a:ext cx="1410714" cy="502742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EACECD-7AA6-4C0F-88C4-25559926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3" t="28276" r="5724" b="13290"/>
          <a:stretch/>
        </p:blipFill>
        <p:spPr>
          <a:xfrm>
            <a:off x="183357" y="1052623"/>
            <a:ext cx="8758623" cy="4047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F79A39-EAEC-4C03-B20A-CC8CB7CBD805}"/>
              </a:ext>
            </a:extLst>
          </p:cNvPr>
          <p:cNvSpPr/>
          <p:nvPr/>
        </p:nvSpPr>
        <p:spPr>
          <a:xfrm>
            <a:off x="0" y="5027422"/>
            <a:ext cx="1223889" cy="183057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365999-B971-4161-A73F-1A2B2E54E0CC}"/>
              </a:ext>
            </a:extLst>
          </p:cNvPr>
          <p:cNvCxnSpPr>
            <a:cxnSpLocks/>
          </p:cNvCxnSpPr>
          <p:nvPr/>
        </p:nvCxnSpPr>
        <p:spPr>
          <a:xfrm>
            <a:off x="1127051" y="1499192"/>
            <a:ext cx="0" cy="32960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27D04E-C58B-4B3A-BEDC-115BA520E712}"/>
              </a:ext>
            </a:extLst>
          </p:cNvPr>
          <p:cNvCxnSpPr>
            <a:cxnSpLocks/>
          </p:cNvCxnSpPr>
          <p:nvPr/>
        </p:nvCxnSpPr>
        <p:spPr>
          <a:xfrm>
            <a:off x="2853071" y="1488559"/>
            <a:ext cx="0" cy="32960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5F68BC-9613-4F81-A549-44AD3144BFA4}"/>
              </a:ext>
            </a:extLst>
          </p:cNvPr>
          <p:cNvCxnSpPr>
            <a:cxnSpLocks/>
          </p:cNvCxnSpPr>
          <p:nvPr/>
        </p:nvCxnSpPr>
        <p:spPr>
          <a:xfrm>
            <a:off x="7215959" y="1498055"/>
            <a:ext cx="0" cy="32960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2FBA663-D838-487A-90FF-F22513865EF6}"/>
              </a:ext>
            </a:extLst>
          </p:cNvPr>
          <p:cNvSpPr/>
          <p:nvPr/>
        </p:nvSpPr>
        <p:spPr>
          <a:xfrm>
            <a:off x="1442318" y="3855258"/>
            <a:ext cx="596007" cy="281265"/>
          </a:xfrm>
          <a:prstGeom prst="wedgeRectCallout">
            <a:avLst>
              <a:gd name="adj1" fmla="val -101514"/>
              <a:gd name="adj2" fmla="val 13087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$.78M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EA05B84-A930-4320-9D07-26BA1B382377}"/>
              </a:ext>
            </a:extLst>
          </p:cNvPr>
          <p:cNvSpPr/>
          <p:nvPr/>
        </p:nvSpPr>
        <p:spPr>
          <a:xfrm>
            <a:off x="3172910" y="3790326"/>
            <a:ext cx="615543" cy="273540"/>
          </a:xfrm>
          <a:prstGeom prst="wedgeRectCallout">
            <a:avLst>
              <a:gd name="adj1" fmla="val -101198"/>
              <a:gd name="adj2" fmla="val 1282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$1.3M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9937A32-1B1F-405D-A9AA-26FE21383794}"/>
              </a:ext>
            </a:extLst>
          </p:cNvPr>
          <p:cNvSpPr/>
          <p:nvPr/>
        </p:nvSpPr>
        <p:spPr>
          <a:xfrm>
            <a:off x="6136771" y="3516786"/>
            <a:ext cx="719472" cy="273540"/>
          </a:xfrm>
          <a:prstGeom prst="wedgeRectCallout">
            <a:avLst>
              <a:gd name="adj1" fmla="val 101374"/>
              <a:gd name="adj2" fmla="val 1612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$2.6M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7B54F6A-5457-44F8-B86B-B67E88B1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8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8366" y="3307080"/>
            <a:ext cx="1143000" cy="25603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($10M)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1672" y="1078259"/>
            <a:ext cx="1143000" cy="2209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AF Self-Insuring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($10M)</a:t>
            </a:r>
          </a:p>
        </p:txBody>
      </p:sp>
      <p:sp>
        <p:nvSpPr>
          <p:cNvPr id="8" name="Left Brace 7"/>
          <p:cNvSpPr/>
          <p:nvPr/>
        </p:nvSpPr>
        <p:spPr>
          <a:xfrm>
            <a:off x="1371007" y="3307080"/>
            <a:ext cx="109304" cy="256032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795073" y="4528226"/>
            <a:ext cx="8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$10M</a:t>
            </a:r>
          </a:p>
        </p:txBody>
      </p:sp>
      <p:sp>
        <p:nvSpPr>
          <p:cNvPr id="10" name="Left Brace 9"/>
          <p:cNvSpPr/>
          <p:nvPr/>
        </p:nvSpPr>
        <p:spPr>
          <a:xfrm>
            <a:off x="1361469" y="1102064"/>
            <a:ext cx="109304" cy="22098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53097" y="2189193"/>
            <a:ext cx="87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$10M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18771" y="358351"/>
            <a:ext cx="7209071" cy="5352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>
              <a:defRPr/>
            </a:pP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 Alignment by FPC and Insurance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54541" y="2728605"/>
            <a:ext cx="1143000" cy="601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Contractor ($2M)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4541" y="3325242"/>
            <a:ext cx="1143000" cy="253715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($10M)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4855" y="1112848"/>
            <a:ext cx="228600" cy="17410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94671" y="1119912"/>
            <a:ext cx="914400" cy="1741018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AF Self-Insuring ($6.8M) (68%)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810000" y="5715000"/>
            <a:ext cx="35052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549" y="5978387"/>
            <a:ext cx="213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Traditional (T&amp;M)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05840" y="5903105"/>
            <a:ext cx="156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FPC wo Insur. &amp; wo Mkt. Incentives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A0D4BE-F3A7-4778-8AB0-7C42E9E37101}"/>
              </a:ext>
            </a:extLst>
          </p:cNvPr>
          <p:cNvSpPr txBox="1"/>
          <p:nvPr/>
        </p:nvSpPr>
        <p:spPr>
          <a:xfrm rot="5400000">
            <a:off x="4417618" y="4930199"/>
            <a:ext cx="95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$8M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980AF4D0-DB06-40B4-BC39-900168DE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637" y="1132335"/>
            <a:ext cx="351035" cy="149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100" b="1" dirty="0">
                <a:latin typeface="+mn-lt"/>
              </a:rPr>
              <a:t>Contractor  ($1.2M)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5D3CC1-3D6A-4662-8961-DE5FA4FABD6F}"/>
              </a:ext>
            </a:extLst>
          </p:cNvPr>
          <p:cNvSpPr/>
          <p:nvPr/>
        </p:nvSpPr>
        <p:spPr>
          <a:xfrm>
            <a:off x="5201701" y="3853224"/>
            <a:ext cx="1143000" cy="200917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($8M)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26D260-0EBB-4408-99D1-3D8CCDB5A159}"/>
              </a:ext>
            </a:extLst>
          </p:cNvPr>
          <p:cNvSpPr/>
          <p:nvPr/>
        </p:nvSpPr>
        <p:spPr>
          <a:xfrm>
            <a:off x="5201718" y="3407357"/>
            <a:ext cx="1143000" cy="4219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Contractor ($1.6M)</a:t>
            </a: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4B462DEA-E4B6-4D81-BC50-AAAE9EC6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849" y="1759856"/>
            <a:ext cx="335646" cy="1730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000" b="1" dirty="0">
                <a:latin typeface="+mn-lt"/>
              </a:rPr>
              <a:t>Contractor  ($.96M)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754F8B-EAFE-4227-8615-330A99FD4F08}"/>
              </a:ext>
            </a:extLst>
          </p:cNvPr>
          <p:cNvSpPr/>
          <p:nvPr/>
        </p:nvSpPr>
        <p:spPr>
          <a:xfrm>
            <a:off x="7397735" y="1759856"/>
            <a:ext cx="924510" cy="1752058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Insurance Reserves ($5.44M) (68%)</a:t>
            </a:r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3157E71D-E54E-4AE2-A843-1F987F6BE6E2}"/>
              </a:ext>
            </a:extLst>
          </p:cNvPr>
          <p:cNvSpPr/>
          <p:nvPr/>
        </p:nvSpPr>
        <p:spPr>
          <a:xfrm>
            <a:off x="5051439" y="3842065"/>
            <a:ext cx="93834" cy="203149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585D3E-0F2F-4172-91B1-5004EB35D7A8}"/>
              </a:ext>
            </a:extLst>
          </p:cNvPr>
          <p:cNvSpPr/>
          <p:nvPr/>
        </p:nvSpPr>
        <p:spPr>
          <a:xfrm>
            <a:off x="6509939" y="3515869"/>
            <a:ext cx="632092" cy="207079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$.82M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5D9F39-7CF7-4F0B-BD2B-790368A9D565}"/>
              </a:ext>
            </a:extLst>
          </p:cNvPr>
          <p:cNvSpPr txBox="1"/>
          <p:nvPr/>
        </p:nvSpPr>
        <p:spPr>
          <a:xfrm>
            <a:off x="6442910" y="3722948"/>
            <a:ext cx="699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/>
              <a:t>Premium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5AC1434-D774-4440-86BC-657837470500}"/>
              </a:ext>
            </a:extLst>
          </p:cNvPr>
          <p:cNvSpPr/>
          <p:nvPr/>
        </p:nvSpPr>
        <p:spPr>
          <a:xfrm>
            <a:off x="1743253" y="3334402"/>
            <a:ext cx="96372" cy="61937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0952303-2B97-4843-8EB9-B898741FD838}"/>
              </a:ext>
            </a:extLst>
          </p:cNvPr>
          <p:cNvSpPr/>
          <p:nvPr/>
        </p:nvSpPr>
        <p:spPr>
          <a:xfrm>
            <a:off x="1889493" y="3379104"/>
            <a:ext cx="347338" cy="354509"/>
          </a:xfrm>
          <a:prstGeom prst="actionButtonHel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A8BAF1-E4DC-4B13-95D5-676681CE56CF}"/>
              </a:ext>
            </a:extLst>
          </p:cNvPr>
          <p:cNvSpPr txBox="1"/>
          <p:nvPr/>
        </p:nvSpPr>
        <p:spPr>
          <a:xfrm>
            <a:off x="4338462" y="769377"/>
            <a:ext cx="1634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(Can “Beta” Test)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D168DFD7-A29A-4BF7-9C79-5EFCCA8DF7B4}"/>
              </a:ext>
            </a:extLst>
          </p:cNvPr>
          <p:cNvSpPr/>
          <p:nvPr/>
        </p:nvSpPr>
        <p:spPr>
          <a:xfrm>
            <a:off x="2318731" y="3323026"/>
            <a:ext cx="96372" cy="61937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>
            <a:extLst>
              <a:ext uri="{FF2B5EF4-FFF2-40B4-BE49-F238E27FC236}">
                <a16:creationId xmlns:a16="http://schemas.microsoft.com/office/drawing/2014/main" id="{2B08EBD7-D281-4C91-BA1F-CFA1007E9D6A}"/>
              </a:ext>
            </a:extLst>
          </p:cNvPr>
          <p:cNvSpPr/>
          <p:nvPr/>
        </p:nvSpPr>
        <p:spPr>
          <a:xfrm>
            <a:off x="5085086" y="1759857"/>
            <a:ext cx="55522" cy="206834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32A9BB-CF26-460E-B1E3-EA8D5180BA8C}"/>
              </a:ext>
            </a:extLst>
          </p:cNvPr>
          <p:cNvSpPr txBox="1"/>
          <p:nvPr/>
        </p:nvSpPr>
        <p:spPr>
          <a:xfrm rot="5400000">
            <a:off x="4433186" y="2861099"/>
            <a:ext cx="95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$8M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5764A68F-DE5F-4812-9491-F2EAA33E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903" y="1759856"/>
            <a:ext cx="335646" cy="1634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000" b="1" dirty="0">
                <a:latin typeface="+mn-lt"/>
              </a:rPr>
              <a:t>Contractor  ($.96M)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053308-8462-4F32-9489-9268EABD3D02}"/>
              </a:ext>
            </a:extLst>
          </p:cNvPr>
          <p:cNvSpPr/>
          <p:nvPr/>
        </p:nvSpPr>
        <p:spPr>
          <a:xfrm>
            <a:off x="5418323" y="1761150"/>
            <a:ext cx="914400" cy="1641388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AF Self-Insuring ($5.44M) (68%)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1D1972-BA28-4C7D-B2AB-4A667ED41F8A}"/>
              </a:ext>
            </a:extLst>
          </p:cNvPr>
          <p:cNvSpPr/>
          <p:nvPr/>
        </p:nvSpPr>
        <p:spPr>
          <a:xfrm>
            <a:off x="7198234" y="3882079"/>
            <a:ext cx="1143000" cy="200917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($8M)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18E299-AFB2-4B35-A71A-3BB3F4490757}"/>
              </a:ext>
            </a:extLst>
          </p:cNvPr>
          <p:cNvSpPr/>
          <p:nvPr/>
        </p:nvSpPr>
        <p:spPr>
          <a:xfrm>
            <a:off x="7195412" y="3451484"/>
            <a:ext cx="1143000" cy="4219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Contractor ($1.6M)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2FBA5F-DED6-472A-9BD4-B0ADAE6ABCD6}"/>
              </a:ext>
            </a:extLst>
          </p:cNvPr>
          <p:cNvSpPr txBox="1"/>
          <p:nvPr/>
        </p:nvSpPr>
        <p:spPr>
          <a:xfrm>
            <a:off x="4743178" y="5936861"/>
            <a:ext cx="184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FPC wo Insur. but </a:t>
            </a:r>
          </a:p>
          <a:p>
            <a:pPr algn="ctr"/>
            <a:r>
              <a:rPr lang="en-US" sz="1200" b="1" i="1" u="sng" dirty="0"/>
              <a:t>with</a:t>
            </a:r>
            <a:r>
              <a:rPr lang="en-US" sz="1200" b="1" u="sng" dirty="0"/>
              <a:t> Mkt. Incentives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9C891C-AE87-4DD6-900B-02E3408AA8B8}"/>
              </a:ext>
            </a:extLst>
          </p:cNvPr>
          <p:cNvSpPr txBox="1"/>
          <p:nvPr/>
        </p:nvSpPr>
        <p:spPr>
          <a:xfrm>
            <a:off x="6904508" y="5926913"/>
            <a:ext cx="184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FPC </a:t>
            </a:r>
            <a:r>
              <a:rPr lang="en-US" sz="1200" b="1" i="1" u="sng" dirty="0"/>
              <a:t>with</a:t>
            </a:r>
            <a:r>
              <a:rPr lang="en-US" sz="1200" b="1" u="sng" dirty="0"/>
              <a:t> Insur. </a:t>
            </a:r>
            <a:r>
              <a:rPr lang="en-US" sz="1200" b="1" i="1" u="sng" dirty="0"/>
              <a:t>and</a:t>
            </a:r>
            <a:r>
              <a:rPr lang="en-US" sz="1200" b="1" u="sng" dirty="0"/>
              <a:t> </a:t>
            </a:r>
          </a:p>
          <a:p>
            <a:pPr algn="ctr"/>
            <a:r>
              <a:rPr lang="en-US" sz="1200" b="1" u="sng" dirty="0"/>
              <a:t>with Mkt. Incentives</a:t>
            </a:r>
          </a:p>
        </p:txBody>
      </p:sp>
    </p:spTree>
    <p:extLst>
      <p:ext uri="{BB962C8B-B14F-4D97-AF65-F5344CB8AC3E}">
        <p14:creationId xmlns:p14="http://schemas.microsoft.com/office/powerpoint/2010/main" val="75925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0">
            <a:extLst>
              <a:ext uri="{FF2B5EF4-FFF2-40B4-BE49-F238E27FC236}">
                <a16:creationId xmlns:a16="http://schemas.microsoft.com/office/drawing/2014/main" id="{7EEDE422-358E-4150-AB95-58ABFF5C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04" y="2971800"/>
            <a:ext cx="335646" cy="522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000" b="1" dirty="0">
                <a:latin typeface="+mn-lt"/>
              </a:rPr>
              <a:t>($.3M)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18771" y="358351"/>
            <a:ext cx="7209071" cy="5352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>
              <a:defRPr/>
            </a:pP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Post-2011 FPCs, Using Cost Cap Alternative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810000" y="5715000"/>
            <a:ext cx="35052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120ED6-126D-4E2C-87E7-10CD8EF7A2C7}"/>
              </a:ext>
            </a:extLst>
          </p:cNvPr>
          <p:cNvSpPr/>
          <p:nvPr/>
        </p:nvSpPr>
        <p:spPr>
          <a:xfrm>
            <a:off x="4467836" y="3889230"/>
            <a:ext cx="1143000" cy="200917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($8M)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A0D4BE-F3A7-4778-8AB0-7C42E9E37101}"/>
              </a:ext>
            </a:extLst>
          </p:cNvPr>
          <p:cNvSpPr txBox="1"/>
          <p:nvPr/>
        </p:nvSpPr>
        <p:spPr>
          <a:xfrm rot="5400000">
            <a:off x="1003579" y="4883485"/>
            <a:ext cx="777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$8M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558793A-3865-461F-B1F4-4C28483DE632}"/>
              </a:ext>
            </a:extLst>
          </p:cNvPr>
          <p:cNvSpPr/>
          <p:nvPr/>
        </p:nvSpPr>
        <p:spPr>
          <a:xfrm>
            <a:off x="1599233" y="3851386"/>
            <a:ext cx="92076" cy="200917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8DA774-0E6C-48E6-98B7-F026F3D384A0}"/>
              </a:ext>
            </a:extLst>
          </p:cNvPr>
          <p:cNvSpPr/>
          <p:nvPr/>
        </p:nvSpPr>
        <p:spPr>
          <a:xfrm>
            <a:off x="4475550" y="3474976"/>
            <a:ext cx="1143000" cy="4062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Contractor ($1.6M)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38107FB-D850-4996-B529-111DEBF7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098" y="2953512"/>
            <a:ext cx="335646" cy="522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000" b="1" dirty="0">
                <a:latin typeface="+mn-lt"/>
              </a:rPr>
              <a:t>($.3M)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E8CB0C-2A3F-4DE0-BC70-D589081B874E}"/>
              </a:ext>
            </a:extLst>
          </p:cNvPr>
          <p:cNvSpPr txBox="1"/>
          <p:nvPr/>
        </p:nvSpPr>
        <p:spPr>
          <a:xfrm rot="5400000">
            <a:off x="1039281" y="2846902"/>
            <a:ext cx="8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$8M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3F3870DD-4542-4CB1-B44C-9D3927306A6B}"/>
              </a:ext>
            </a:extLst>
          </p:cNvPr>
          <p:cNvSpPr/>
          <p:nvPr/>
        </p:nvSpPr>
        <p:spPr>
          <a:xfrm>
            <a:off x="1553589" y="1806258"/>
            <a:ext cx="180707" cy="204512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4E9580-9637-4A57-9508-951FD3CB3078}"/>
              </a:ext>
            </a:extLst>
          </p:cNvPr>
          <p:cNvSpPr/>
          <p:nvPr/>
        </p:nvSpPr>
        <p:spPr>
          <a:xfrm>
            <a:off x="4704150" y="2945526"/>
            <a:ext cx="914400" cy="517818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Escrow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($1.7M) (43%)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B1C336-69B7-49FD-BD1D-418FF5B9B8C9}"/>
              </a:ext>
            </a:extLst>
          </p:cNvPr>
          <p:cNvSpPr txBox="1"/>
          <p:nvPr/>
        </p:nvSpPr>
        <p:spPr>
          <a:xfrm>
            <a:off x="1335734" y="5890830"/>
            <a:ext cx="213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FPC Insured to 2X w Cash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5D3CC1-3D6A-4662-8961-DE5FA4FABD6F}"/>
              </a:ext>
            </a:extLst>
          </p:cNvPr>
          <p:cNvSpPr/>
          <p:nvPr/>
        </p:nvSpPr>
        <p:spPr>
          <a:xfrm>
            <a:off x="1749328" y="3857070"/>
            <a:ext cx="1143000" cy="200917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($8M)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26D260-0EBB-4408-99D1-3D8CCDB5A159}"/>
              </a:ext>
            </a:extLst>
          </p:cNvPr>
          <p:cNvSpPr/>
          <p:nvPr/>
        </p:nvSpPr>
        <p:spPr>
          <a:xfrm>
            <a:off x="1741614" y="3435101"/>
            <a:ext cx="1143000" cy="4219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Contractor ($1.6M)</a:t>
            </a: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4B462DEA-E4B6-4D81-BC50-AAAE9EC6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932" y="1800452"/>
            <a:ext cx="335646" cy="1634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000" b="1" dirty="0">
                <a:latin typeface="+mn-lt"/>
              </a:rPr>
              <a:t>Contractor  ($.96M)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754F8B-EAFE-4227-8615-330A99FD4F08}"/>
              </a:ext>
            </a:extLst>
          </p:cNvPr>
          <p:cNvSpPr/>
          <p:nvPr/>
        </p:nvSpPr>
        <p:spPr>
          <a:xfrm>
            <a:off x="1970214" y="1790655"/>
            <a:ext cx="914400" cy="1641388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Escrow ($5.44M) (68%)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9548A9-951C-494D-8D54-20ED3598BD4D}"/>
              </a:ext>
            </a:extLst>
          </p:cNvPr>
          <p:cNvSpPr txBox="1"/>
          <p:nvPr/>
        </p:nvSpPr>
        <p:spPr>
          <a:xfrm>
            <a:off x="3977640" y="5906390"/>
            <a:ext cx="224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FPC Insured to </a:t>
            </a:r>
            <a:r>
              <a:rPr lang="en-US" sz="1200" b="1" i="1" u="sng" dirty="0"/>
              <a:t>1.5X </a:t>
            </a:r>
            <a:r>
              <a:rPr lang="en-US" sz="1200" b="1" u="sng" dirty="0"/>
              <a:t>w Cash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35D11853-3C56-4D96-9455-C1098F34F7BB}"/>
              </a:ext>
            </a:extLst>
          </p:cNvPr>
          <p:cNvSpPr/>
          <p:nvPr/>
        </p:nvSpPr>
        <p:spPr>
          <a:xfrm>
            <a:off x="4375034" y="3881656"/>
            <a:ext cx="92076" cy="200917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BF195A-C0B0-4A9D-87FF-04A77DD2DF57}"/>
              </a:ext>
            </a:extLst>
          </p:cNvPr>
          <p:cNvSpPr txBox="1"/>
          <p:nvPr/>
        </p:nvSpPr>
        <p:spPr>
          <a:xfrm rot="5400000">
            <a:off x="3874977" y="4879626"/>
            <a:ext cx="777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$8M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850411-6543-480F-B102-099045EEF342}"/>
              </a:ext>
            </a:extLst>
          </p:cNvPr>
          <p:cNvSpPr txBox="1"/>
          <p:nvPr/>
        </p:nvSpPr>
        <p:spPr>
          <a:xfrm rot="5400000">
            <a:off x="3808031" y="3391665"/>
            <a:ext cx="8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$4M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2A71A4A6-CE9A-44BC-A744-F5E2270CEDF2}"/>
              </a:ext>
            </a:extLst>
          </p:cNvPr>
          <p:cNvSpPr/>
          <p:nvPr/>
        </p:nvSpPr>
        <p:spPr>
          <a:xfrm>
            <a:off x="4337990" y="2959856"/>
            <a:ext cx="138726" cy="92937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3BCAEB-B86C-49BE-A928-43C32AB54AAC}"/>
              </a:ext>
            </a:extLst>
          </p:cNvPr>
          <p:cNvSpPr/>
          <p:nvPr/>
        </p:nvSpPr>
        <p:spPr>
          <a:xfrm>
            <a:off x="6872512" y="3897216"/>
            <a:ext cx="1143000" cy="200917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Expected Cleanup Costs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($8M)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7B7CA8-F205-4919-985D-5B035DFA8D4E}"/>
              </a:ext>
            </a:extLst>
          </p:cNvPr>
          <p:cNvSpPr/>
          <p:nvPr/>
        </p:nvSpPr>
        <p:spPr>
          <a:xfrm>
            <a:off x="6872512" y="3490948"/>
            <a:ext cx="1143000" cy="4062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Contractor ($1.6M)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A1C5F72-FA39-4205-8187-CFB96D8E2C3D}"/>
              </a:ext>
            </a:extLst>
          </p:cNvPr>
          <p:cNvSpPr/>
          <p:nvPr/>
        </p:nvSpPr>
        <p:spPr>
          <a:xfrm>
            <a:off x="7097532" y="2966235"/>
            <a:ext cx="914400" cy="5226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Escrow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($1.7M) (43%)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9DFA00-A255-44D4-92EB-24E324926C4F}"/>
              </a:ext>
            </a:extLst>
          </p:cNvPr>
          <p:cNvSpPr txBox="1"/>
          <p:nvPr/>
        </p:nvSpPr>
        <p:spPr>
          <a:xfrm>
            <a:off x="6319501" y="5881300"/>
            <a:ext cx="2249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FPC Insured to 1.5X </a:t>
            </a:r>
            <a:r>
              <a:rPr lang="en-US" sz="1200" b="1" i="1" u="sng" dirty="0"/>
              <a:t>w LOC</a:t>
            </a:r>
          </a:p>
        </p:txBody>
      </p:sp>
    </p:spTree>
    <p:extLst>
      <p:ext uri="{BB962C8B-B14F-4D97-AF65-F5344CB8AC3E}">
        <p14:creationId xmlns:p14="http://schemas.microsoft.com/office/powerpoint/2010/main" val="421302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ChangeArrowheads="1"/>
          </p:cNvSpPr>
          <p:nvPr/>
        </p:nvSpPr>
        <p:spPr bwMode="auto">
          <a:xfrm rot="10796647" flipV="1">
            <a:off x="762000" y="152400"/>
            <a:ext cx="7937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814848" y="5689320"/>
            <a:ext cx="35052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E7551E-A679-40D5-9849-2D0D0B38A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/>
          <a:stretch/>
        </p:blipFill>
        <p:spPr>
          <a:xfrm>
            <a:off x="1066983" y="2640842"/>
            <a:ext cx="8036073" cy="212170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CD07B0A-9B39-4306-B25E-98BC9B8DFAE1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8153400" cy="83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Contractor’s Incentives/Risk Profile (at 2X)</a:t>
            </a:r>
          </a:p>
          <a:p>
            <a:pPr algn="ctr">
              <a:defRPr/>
            </a:pPr>
            <a:r>
              <a:rPr lang="en-US" sz="1800" u="sng" dirty="0">
                <a:solidFill>
                  <a:schemeClr val="tx1"/>
                </a:solidFill>
              </a:rPr>
              <a:t>(</a:t>
            </a:r>
            <a:r>
              <a:rPr lang="en-US" sz="1800" i="1" u="sng" dirty="0">
                <a:solidFill>
                  <a:schemeClr val="tx1"/>
                </a:solidFill>
              </a:rPr>
              <a:t>i.e.</a:t>
            </a:r>
            <a:r>
              <a:rPr lang="en-US" sz="1800" u="sng" dirty="0">
                <a:solidFill>
                  <a:schemeClr val="tx1"/>
                </a:solidFill>
              </a:rPr>
              <a:t>, why Contractors should like true FPCs)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DF36F0-37D5-4139-A325-3E99A398295A}"/>
              </a:ext>
            </a:extLst>
          </p:cNvPr>
          <p:cNvCxnSpPr>
            <a:cxnSpLocks/>
          </p:cNvCxnSpPr>
          <p:nvPr/>
        </p:nvCxnSpPr>
        <p:spPr>
          <a:xfrm>
            <a:off x="7055894" y="3497240"/>
            <a:ext cx="0" cy="9109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C04873E-3A6F-4CB8-ACC3-E340DE3C4640}"/>
              </a:ext>
            </a:extLst>
          </p:cNvPr>
          <p:cNvSpPr/>
          <p:nvPr/>
        </p:nvSpPr>
        <p:spPr>
          <a:xfrm>
            <a:off x="7615451" y="4719689"/>
            <a:ext cx="1310185" cy="589290"/>
          </a:xfrm>
          <a:prstGeom prst="wedgeRectCallout">
            <a:avLst>
              <a:gd name="adj1" fmla="val -90182"/>
              <a:gd name="adj2" fmla="val -1052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Break-even Point</a:t>
            </a:r>
            <a:r>
              <a:rPr lang="en-US" sz="1200" dirty="0"/>
              <a:t>:  $11,494,253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57F30D3-8D57-4296-ABE8-D4999C9D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995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D59C8E-E671-4F9D-A305-E644CD46D599}"/>
              </a:ext>
            </a:extLst>
          </p:cNvPr>
          <p:cNvSpPr/>
          <p:nvPr/>
        </p:nvSpPr>
        <p:spPr>
          <a:xfrm>
            <a:off x="-17658" y="4577879"/>
            <a:ext cx="1078173" cy="228012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822BB-B713-465E-8BE5-93D3FC15D750}"/>
              </a:ext>
            </a:extLst>
          </p:cNvPr>
          <p:cNvSpPr/>
          <p:nvPr/>
        </p:nvSpPr>
        <p:spPr>
          <a:xfrm>
            <a:off x="0" y="-1"/>
            <a:ext cx="1078173" cy="457787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DE507-F977-41DB-8898-F17EE790E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6" t="29608" r="17061" b="14020"/>
          <a:stretch/>
        </p:blipFill>
        <p:spPr>
          <a:xfrm>
            <a:off x="421594" y="527183"/>
            <a:ext cx="8620125" cy="420030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0D0BBA-C375-4C9C-A6F0-642402055979}"/>
              </a:ext>
            </a:extLst>
          </p:cNvPr>
          <p:cNvSpPr txBox="1">
            <a:spLocks noChangeArrowheads="1"/>
          </p:cNvSpPr>
          <p:nvPr/>
        </p:nvSpPr>
        <p:spPr>
          <a:xfrm>
            <a:off x="1078173" y="29100"/>
            <a:ext cx="7306966" cy="51348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>
              <a:defRPr/>
            </a:pPr>
            <a:r>
              <a:rPr lang="en-US" sz="2400" u="sng" dirty="0">
                <a:solidFill>
                  <a:schemeClr val="tx1"/>
                </a:solidFill>
              </a:rPr>
              <a:t>Owner </a:t>
            </a:r>
            <a:r>
              <a:rPr lang="en-US" sz="2400" u="sng" dirty="0">
                <a:solidFill>
                  <a:srgbClr val="FF0000"/>
                </a:solidFill>
              </a:rPr>
              <a:t>Costs</a:t>
            </a:r>
            <a:r>
              <a:rPr lang="en-US" sz="2400" u="sng" dirty="0">
                <a:solidFill>
                  <a:schemeClr val="tx1"/>
                </a:solidFill>
              </a:rPr>
              <a:t> v. Contractor </a:t>
            </a:r>
            <a:r>
              <a:rPr lang="en-US" sz="2400" u="sng" dirty="0">
                <a:solidFill>
                  <a:srgbClr val="00B050"/>
                </a:solidFill>
              </a:rPr>
              <a:t>Profits</a:t>
            </a:r>
            <a:r>
              <a:rPr lang="en-US" sz="2400" u="sng" dirty="0">
                <a:solidFill>
                  <a:schemeClr val="tx1"/>
                </a:solidFill>
              </a:rPr>
              <a:t> (FPC v. T&amp;M Models)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FB6CD38-891C-47D4-8087-0E5DEE18335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3647" y="1226128"/>
            <a:ext cx="397201" cy="34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400" b="1" dirty="0">
                <a:latin typeface="+mn-lt"/>
              </a:rPr>
              <a:t>Owner Costs &amp; Contractor Profits ($MM)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297A0E59-FB56-4A36-BBD0-4E2608946F2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75857" y="3936436"/>
            <a:ext cx="397201" cy="315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square" lIns="90000" tIns="46800" rIns="90000" bIns="46800">
            <a:spAutoFit/>
          </a:bodyPr>
          <a:lstStyle/>
          <a:p>
            <a:pPr algn="r"/>
            <a:r>
              <a:rPr lang="en-US" sz="1400" b="1" dirty="0">
                <a:latin typeface="+mn-lt"/>
              </a:rPr>
              <a:t>Costs to Reach NFA ($MM)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B7C91E-DA13-4E4E-BEAD-C82F691C1DC8}"/>
              </a:ext>
            </a:extLst>
          </p:cNvPr>
          <p:cNvCxnSpPr>
            <a:cxnSpLocks/>
          </p:cNvCxnSpPr>
          <p:nvPr/>
        </p:nvCxnSpPr>
        <p:spPr>
          <a:xfrm flipH="1">
            <a:off x="3349582" y="1281785"/>
            <a:ext cx="1" cy="38945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CA9548-7A13-49B0-AB22-7A057F96E6F9}"/>
              </a:ext>
            </a:extLst>
          </p:cNvPr>
          <p:cNvCxnSpPr>
            <a:cxnSpLocks/>
          </p:cNvCxnSpPr>
          <p:nvPr/>
        </p:nvCxnSpPr>
        <p:spPr>
          <a:xfrm>
            <a:off x="8452455" y="1226128"/>
            <a:ext cx="0" cy="39501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7478DA-475E-493C-8E2C-1FCA5A459F46}"/>
              </a:ext>
            </a:extLst>
          </p:cNvPr>
          <p:cNvCxnSpPr>
            <a:cxnSpLocks/>
          </p:cNvCxnSpPr>
          <p:nvPr/>
        </p:nvCxnSpPr>
        <p:spPr>
          <a:xfrm>
            <a:off x="1305952" y="1226128"/>
            <a:ext cx="0" cy="39501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C4239E9-EAFB-4F72-9763-AC8B2657DAF4}"/>
              </a:ext>
            </a:extLst>
          </p:cNvPr>
          <p:cNvSpPr/>
          <p:nvPr/>
        </p:nvSpPr>
        <p:spPr>
          <a:xfrm>
            <a:off x="7435764" y="4020094"/>
            <a:ext cx="854855" cy="204066"/>
          </a:xfrm>
          <a:prstGeom prst="wedgeRectCallout">
            <a:avLst>
              <a:gd name="adj1" fmla="val 68347"/>
              <a:gd name="adj2" fmla="val 9845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(-$.6M)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FC1A8C01-90A5-4D77-B29C-71585A89DC05}"/>
              </a:ext>
            </a:extLst>
          </p:cNvPr>
          <p:cNvSpPr/>
          <p:nvPr/>
        </p:nvSpPr>
        <p:spPr>
          <a:xfrm>
            <a:off x="1494913" y="3685441"/>
            <a:ext cx="810214" cy="226070"/>
          </a:xfrm>
          <a:prstGeom prst="wedgeRectCallout">
            <a:avLst>
              <a:gd name="adj1" fmla="val -72589"/>
              <a:gd name="adj2" fmla="val 111075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$4.78M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2A2B472A-EACA-445B-9692-4BEDD05FEFC8}"/>
              </a:ext>
            </a:extLst>
          </p:cNvPr>
          <p:cNvSpPr/>
          <p:nvPr/>
        </p:nvSpPr>
        <p:spPr>
          <a:xfrm>
            <a:off x="3358988" y="3413578"/>
            <a:ext cx="861624" cy="237217"/>
          </a:xfrm>
          <a:prstGeom prst="wedgeRectCallout">
            <a:avLst>
              <a:gd name="adj1" fmla="val -47703"/>
              <a:gd name="adj2" fmla="val 18916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$1.3M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DFEFC-629C-47CB-9B71-51A73A2B6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00" t="54312" r="16725" b="24755"/>
          <a:stretch/>
        </p:blipFill>
        <p:spPr>
          <a:xfrm>
            <a:off x="5979528" y="4894378"/>
            <a:ext cx="1803503" cy="14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246333"/>
            <a:ext cx="8153400" cy="304800"/>
          </a:xfrm>
        </p:spPr>
        <p:txBody>
          <a:bodyPr lIns="94037" tIns="47019" rIns="94037" bIns="47019" anchor="t">
            <a:normAutofit fontScale="90000"/>
          </a:bodyPr>
          <a:lstStyle/>
          <a:p>
            <a:pPr algn="ctr">
              <a:tabLst>
                <a:tab pos="7772400" algn="r"/>
              </a:tabLst>
              <a:defRPr/>
            </a:pPr>
            <a:r>
              <a:rPr lang="en-US" sz="2800" u="sng" dirty="0"/>
              <a:t>Captive Options</a:t>
            </a:r>
            <a:endParaRPr lang="en-US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090556-A9C2-4AF2-998C-470FB4B1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381D-118F-413A-9455-9642B9EF2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AEBDE">
                    <a:shade val="50000"/>
                    <a:satMod val="20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AEBDE">
                  <a:shade val="50000"/>
                  <a:satMod val="20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FC402-4404-478E-B489-5F5F28546EB1}"/>
              </a:ext>
            </a:extLst>
          </p:cNvPr>
          <p:cNvSpPr/>
          <p:nvPr/>
        </p:nvSpPr>
        <p:spPr>
          <a:xfrm>
            <a:off x="1511062" y="1019973"/>
            <a:ext cx="1734348" cy="2484120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Single-Entity Captive covering multiple risks including Environmental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891235-4E81-4653-A681-CEC0007A7636}"/>
              </a:ext>
            </a:extLst>
          </p:cNvPr>
          <p:cNvSpPr/>
          <p:nvPr/>
        </p:nvSpPr>
        <p:spPr>
          <a:xfrm>
            <a:off x="4245816" y="2041422"/>
            <a:ext cx="1264448" cy="1412240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Single-Entity Captive covering only Environmental Risks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19EF25-A2C3-4627-8373-0171D1937D77}"/>
              </a:ext>
            </a:extLst>
          </p:cNvPr>
          <p:cNvSpPr/>
          <p:nvPr/>
        </p:nvSpPr>
        <p:spPr>
          <a:xfrm>
            <a:off x="6644108" y="1070404"/>
            <a:ext cx="1734348" cy="2484120"/>
          </a:xfrm>
          <a:prstGeom prst="rect">
            <a:avLst/>
          </a:prstGeom>
          <a:solidFill>
            <a:srgbClr val="5CB45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endParaRPr lang="en-US" sz="1100" b="1" dirty="0">
              <a:solidFill>
                <a:srgbClr val="000000"/>
              </a:solidFill>
            </a:endParaRP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Group Captive covering Envir. Risks of Multiple Insureds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FE39A73-7F02-4AA2-8163-835C06600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554524"/>
            <a:ext cx="7004050" cy="296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7" tIns="47019" rIns="94037" bIns="47019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endParaRPr lang="en-US" sz="2000"/>
          </a:p>
          <a:p>
            <a:pPr marL="82550" lvl="1" indent="0">
              <a:spcBef>
                <a:spcPts val="500"/>
              </a:spcBef>
              <a:buSzPct val="80000"/>
              <a:buFont typeface="Verdana" pitchFamily="34" charset="0"/>
              <a:buNone/>
            </a:pPr>
            <a:endParaRPr lang="en-US" sz="20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73F2BE0-7DCD-4B76-AF4D-D220E2A31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269310"/>
              </p:ext>
            </p:extLst>
          </p:nvPr>
        </p:nvGraphicFramePr>
        <p:xfrm>
          <a:off x="1524000" y="3005947"/>
          <a:ext cx="6854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06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8153400" cy="304800"/>
          </a:xfrm>
        </p:spPr>
        <p:txBody>
          <a:bodyPr lIns="94037" tIns="47019" rIns="94037" bIns="47019" anchor="t">
            <a:normAutofit fontScale="90000"/>
          </a:bodyPr>
          <a:lstStyle/>
          <a:p>
            <a:pPr algn="ctr">
              <a:tabLst>
                <a:tab pos="7772400" algn="r"/>
              </a:tabLst>
              <a:defRPr/>
            </a:pPr>
            <a:br>
              <a:rPr lang="en-US" sz="2800" u="sng" dirty="0"/>
            </a:br>
            <a:r>
              <a:rPr lang="en-US" sz="2800" u="sng" dirty="0"/>
              <a:t>Emergence/Growth of Captive Insurance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2667000"/>
          </a:xfrm>
        </p:spPr>
        <p:txBody>
          <a:bodyPr lIns="94037" tIns="47019" rIns="94037" bIns="47019"/>
          <a:lstStyle/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000" dirty="0"/>
              <a:t>1981: 1</a:t>
            </a:r>
            <a:r>
              <a:rPr lang="en-US" sz="2000" baseline="30000" dirty="0"/>
              <a:t>st</a:t>
            </a:r>
            <a:r>
              <a:rPr lang="en-US" sz="2000" dirty="0"/>
              <a:t> U.S. statute.  Today, &gt;30 states have statutes.  </a:t>
            </a:r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000" dirty="0"/>
              <a:t>2016: 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1600" dirty="0"/>
              <a:t>&gt;7,000 captives worldwide </a:t>
            </a:r>
            <a:r>
              <a:rPr lang="en-US" sz="1200" dirty="0"/>
              <a:t>(over 90% of Fortune 1,000 companies have them, as do many smaller companies, non-profits, and associations).  Used primarily for 1</a:t>
            </a:r>
            <a:r>
              <a:rPr lang="en-US" sz="1200" baseline="30000" dirty="0"/>
              <a:t>st</a:t>
            </a:r>
            <a:r>
              <a:rPr lang="en-US" sz="1200" dirty="0"/>
              <a:t> layers of General Liability, Workers Comp, </a:t>
            </a:r>
            <a:r>
              <a:rPr lang="en-US" sz="1200" i="1" dirty="0"/>
              <a:t>etc</a:t>
            </a:r>
            <a:r>
              <a:rPr lang="en-US" sz="1200" dirty="0"/>
              <a:t>.) 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1600" dirty="0"/>
              <a:t>Property &amp; Casualty premiums to captives exceed that of </a:t>
            </a:r>
            <a:r>
              <a:rPr lang="en-US" sz="1600" u="sng" dirty="0"/>
              <a:t>all</a:t>
            </a:r>
            <a:r>
              <a:rPr lang="en-US" sz="1600" dirty="0"/>
              <a:t> Traditional Insurers. 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1600" dirty="0"/>
              <a:t>In 2018, Vermont’s captives alone had $22.6B in premium and $196B in assets.</a:t>
            </a:r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endParaRPr lang="en-US" sz="1600" dirty="0"/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endParaRPr lang="en-US" sz="2000" dirty="0"/>
          </a:p>
          <a:p>
            <a:pPr lvl="1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6AB342-DEB8-478F-8BC9-D9D45BE4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381D-118F-413A-9455-9642B9EF2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AEBDE">
                    <a:shade val="50000"/>
                    <a:satMod val="20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AEBDE">
                  <a:shade val="50000"/>
                  <a:satMod val="20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7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27DBF-4F50-42E8-BEA4-717118B5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7" t="37848" r="30371" b="15930"/>
          <a:stretch/>
        </p:blipFill>
        <p:spPr>
          <a:xfrm>
            <a:off x="1226078" y="1160218"/>
            <a:ext cx="7677840" cy="5175303"/>
          </a:xfrm>
          <a:prstGeom prst="rect">
            <a:avLst/>
          </a:prstGeom>
        </p:spPr>
      </p:pic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8153400" cy="304800"/>
          </a:xfrm>
        </p:spPr>
        <p:txBody>
          <a:bodyPr lIns="94037" tIns="47019" rIns="94037" bIns="47019" anchor="t">
            <a:normAutofit fontScale="90000"/>
          </a:bodyPr>
          <a:lstStyle/>
          <a:p>
            <a:pPr algn="ctr">
              <a:tabLst>
                <a:tab pos="7772400" algn="r"/>
              </a:tabLst>
              <a:defRPr/>
            </a:pPr>
            <a:br>
              <a:rPr lang="en-US" sz="2800" u="sng" dirty="0"/>
            </a:br>
            <a:r>
              <a:rPr lang="en-US" sz="2800" u="sng" dirty="0"/>
              <a:t>Captive v. Environmental Insurance (1980-2019)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6AB342-DEB8-478F-8BC9-D9D45BE4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381D-118F-413A-9455-9642B9EF2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AEBDE">
                    <a:shade val="50000"/>
                    <a:satMod val="20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AEBDE">
                  <a:shade val="50000"/>
                  <a:satMod val="20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D8B04A-8602-47E6-891A-1EA75B5D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53560"/>
            <a:ext cx="1371600" cy="43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37" tIns="47019" rIns="94037" bIns="47019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500"/>
              </a:spcBef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E502D-0A7D-4247-A9A0-2D718D183D72}"/>
              </a:ext>
            </a:extLst>
          </p:cNvPr>
          <p:cNvSpPr txBox="1"/>
          <p:nvPr/>
        </p:nvSpPr>
        <p:spPr>
          <a:xfrm>
            <a:off x="2796635" y="5306487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Envir. Insur.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AC2D82-6D9C-4FBF-B48A-0A3E7BA8A08C}"/>
              </a:ext>
            </a:extLst>
          </p:cNvPr>
          <p:cNvCxnSpPr>
            <a:cxnSpLocks/>
          </p:cNvCxnSpPr>
          <p:nvPr/>
        </p:nvCxnSpPr>
        <p:spPr>
          <a:xfrm flipV="1">
            <a:off x="3492379" y="5087801"/>
            <a:ext cx="925045" cy="21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0BB557-877F-42CD-871F-67E12E4887C0}"/>
              </a:ext>
            </a:extLst>
          </p:cNvPr>
          <p:cNvSpPr txBox="1"/>
          <p:nvPr/>
        </p:nvSpPr>
        <p:spPr>
          <a:xfrm>
            <a:off x="1438310" y="4305102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Captive Insur.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5C6993-838B-47AD-9E10-3111A4F0CF93}"/>
              </a:ext>
            </a:extLst>
          </p:cNvPr>
          <p:cNvCxnSpPr>
            <a:cxnSpLocks/>
          </p:cNvCxnSpPr>
          <p:nvPr/>
        </p:nvCxnSpPr>
        <p:spPr>
          <a:xfrm flipV="1">
            <a:off x="2560320" y="4058759"/>
            <a:ext cx="1028795" cy="24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5418DBC-9A60-4141-923A-81860780D44A}"/>
              </a:ext>
            </a:extLst>
          </p:cNvPr>
          <p:cNvSpPr txBox="1"/>
          <p:nvPr/>
        </p:nvSpPr>
        <p:spPr>
          <a:xfrm>
            <a:off x="6677507" y="2319069"/>
            <a:ext cx="24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Uninsured Risks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0C0E8-1F6A-453C-9D22-E587C07DCD9F}"/>
              </a:ext>
            </a:extLst>
          </p:cNvPr>
          <p:cNvSpPr txBox="1"/>
          <p:nvPr/>
        </p:nvSpPr>
        <p:spPr>
          <a:xfrm>
            <a:off x="6540881" y="2671329"/>
            <a:ext cx="24464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(e.g.</a:t>
            </a:r>
            <a:r>
              <a:rPr lang="en-US" sz="1400" dirty="0"/>
              <a:t>, Cost Cap; much of PLL &amp; CPL; LLC &amp; other transferee insolvencies; climate change effects; carbon credits &amp; other climate-supporting products,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D13E6-AC7A-4220-9D97-0C93DC0C549B}"/>
              </a:ext>
            </a:extLst>
          </p:cNvPr>
          <p:cNvSpPr txBox="1"/>
          <p:nvPr/>
        </p:nvSpPr>
        <p:spPr>
          <a:xfrm>
            <a:off x="1240109" y="6181633"/>
            <a:ext cx="70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E1321-4B2A-4050-8C18-D4F486A4E354}"/>
              </a:ext>
            </a:extLst>
          </p:cNvPr>
          <p:cNvSpPr txBox="1"/>
          <p:nvPr/>
        </p:nvSpPr>
        <p:spPr>
          <a:xfrm>
            <a:off x="4059407" y="6181634"/>
            <a:ext cx="70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DD964F-EA93-407B-8A59-5188DF822E9A}"/>
              </a:ext>
            </a:extLst>
          </p:cNvPr>
          <p:cNvSpPr txBox="1"/>
          <p:nvPr/>
        </p:nvSpPr>
        <p:spPr>
          <a:xfrm>
            <a:off x="5608563" y="6149023"/>
            <a:ext cx="70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2055C-7477-40CD-9C48-3594B66E8755}"/>
              </a:ext>
            </a:extLst>
          </p:cNvPr>
          <p:cNvSpPr/>
          <p:nvPr/>
        </p:nvSpPr>
        <p:spPr>
          <a:xfrm>
            <a:off x="8555734" y="614778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2020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EDB306-39C0-4957-BC16-7C1A101BB4BA}"/>
              </a:ext>
            </a:extLst>
          </p:cNvPr>
          <p:cNvCxnSpPr>
            <a:cxnSpLocks/>
          </p:cNvCxnSpPr>
          <p:nvPr/>
        </p:nvCxnSpPr>
        <p:spPr>
          <a:xfrm>
            <a:off x="7629673" y="4626385"/>
            <a:ext cx="0" cy="1522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3F40B1-2C0B-461B-9D25-AC528B475BEE}"/>
              </a:ext>
            </a:extLst>
          </p:cNvPr>
          <p:cNvSpPr txBox="1"/>
          <p:nvPr/>
        </p:nvSpPr>
        <p:spPr>
          <a:xfrm>
            <a:off x="5088569" y="5245950"/>
            <a:ext cx="3177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2016</a:t>
            </a:r>
            <a:r>
              <a:rPr lang="en-US" sz="1400" dirty="0"/>
              <a:t> (P&amp;C premiums to Captives exceed those of all </a:t>
            </a:r>
            <a:r>
              <a:rPr lang="en-US" sz="1400" dirty="0" err="1"/>
              <a:t>Trad’l</a:t>
            </a:r>
            <a:r>
              <a:rPr lang="en-US" sz="1400" dirty="0"/>
              <a:t>. Insurers; AIG exits PLL mkt.)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7E1A1C-C17A-4980-AE91-9A9DB3138E34}"/>
              </a:ext>
            </a:extLst>
          </p:cNvPr>
          <p:cNvCxnSpPr>
            <a:cxnSpLocks/>
          </p:cNvCxnSpPr>
          <p:nvPr/>
        </p:nvCxnSpPr>
        <p:spPr>
          <a:xfrm flipV="1">
            <a:off x="6922887" y="4721864"/>
            <a:ext cx="747426" cy="557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F60D2F7-6F4B-4EA8-97F2-10938F1FC168}"/>
              </a:ext>
            </a:extLst>
          </p:cNvPr>
          <p:cNvSpPr txBox="1"/>
          <p:nvPr/>
        </p:nvSpPr>
        <p:spPr>
          <a:xfrm>
            <a:off x="2598231" y="6184851"/>
            <a:ext cx="70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BC3435-4FD4-4CE7-B312-90787F153459}"/>
              </a:ext>
            </a:extLst>
          </p:cNvPr>
          <p:cNvSpPr txBox="1"/>
          <p:nvPr/>
        </p:nvSpPr>
        <p:spPr>
          <a:xfrm>
            <a:off x="4924945" y="4626385"/>
            <a:ext cx="256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2011</a:t>
            </a:r>
            <a:r>
              <a:rPr lang="en-US" sz="1400" dirty="0"/>
              <a:t> (all Insurers formally exit Cost Cap mkt.)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DEF46F-23A0-4226-8752-97978C0BA6F7}"/>
              </a:ext>
            </a:extLst>
          </p:cNvPr>
          <p:cNvCxnSpPr>
            <a:cxnSpLocks/>
          </p:cNvCxnSpPr>
          <p:nvPr/>
        </p:nvCxnSpPr>
        <p:spPr>
          <a:xfrm flipV="1">
            <a:off x="5733197" y="4421664"/>
            <a:ext cx="614756" cy="3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5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246333"/>
            <a:ext cx="8153400" cy="304800"/>
          </a:xfrm>
        </p:spPr>
        <p:txBody>
          <a:bodyPr lIns="94037" tIns="47019" rIns="94037" bIns="47019" anchor="t">
            <a:normAutofit fontScale="90000"/>
          </a:bodyPr>
          <a:lstStyle/>
          <a:p>
            <a:pPr algn="ctr">
              <a:tabLst>
                <a:tab pos="7772400" algn="r"/>
              </a:tabLst>
              <a:defRPr/>
            </a:pPr>
            <a:r>
              <a:rPr lang="en-US" sz="2800" u="sng" dirty="0"/>
              <a:t>Misc. Captive Req’ts. and Advantages</a:t>
            </a:r>
            <a:endParaRPr lang="en-US" sz="1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749104"/>
            <a:ext cx="7848600" cy="4114800"/>
          </a:xfrm>
        </p:spPr>
        <p:txBody>
          <a:bodyPr lIns="94037" tIns="47019" rIns="94037" bIns="47019"/>
          <a:lstStyle/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Must be a valid insurance company, formed for valid business purpose.</a:t>
            </a:r>
            <a:r>
              <a:rPr lang="en-US" sz="2400" dirty="0"/>
              <a:t>  </a:t>
            </a:r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Particularly suited to environmental</a:t>
            </a:r>
            <a:r>
              <a:rPr lang="en-US" sz="2400" dirty="0"/>
              <a:t> in light of 1984 GL full exit, then 2011 (Cost Cap) exit and 2016 (PLL) hardening.</a:t>
            </a:r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Customizable (</a:t>
            </a:r>
            <a:r>
              <a:rPr lang="en-US" sz="2400" i="1" dirty="0">
                <a:highlight>
                  <a:srgbClr val="FFFF00"/>
                </a:highlight>
              </a:rPr>
              <a:t>e.g.</a:t>
            </a:r>
            <a:r>
              <a:rPr lang="en-US" sz="2400" dirty="0">
                <a:highlight>
                  <a:srgbClr val="FFFF00"/>
                </a:highlight>
              </a:rPr>
              <a:t>, periods &gt;10 years; tailored exclusions)</a:t>
            </a:r>
            <a:r>
              <a:rPr lang="en-US" sz="2400" dirty="0"/>
              <a:t>.</a:t>
            </a:r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Premiums (and premium taxes) lower.</a:t>
            </a:r>
          </a:p>
          <a:p>
            <a:pPr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/>
              <a:t>Deductible (if meet risk-shifting requirements), and tax on growth possibly deferred.</a:t>
            </a:r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Direct access to reinsurers.</a:t>
            </a:r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If no claims, premiums and capital return to Owner</a:t>
            </a:r>
            <a:r>
              <a:rPr lang="en-US" sz="2400" dirty="0"/>
              <a:t>. </a:t>
            </a:r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Added credibility with SEC, EPA, and others. (espec. w “fronting”</a:t>
            </a:r>
            <a:r>
              <a:rPr lang="en-US" sz="2400" dirty="0"/>
              <a:t>)</a:t>
            </a:r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r>
              <a:rPr lang="en-US" sz="2400" dirty="0">
                <a:highlight>
                  <a:srgbClr val="FFFF00"/>
                </a:highlight>
              </a:rPr>
              <a:t>Terms known up front (</a:t>
            </a:r>
            <a:r>
              <a:rPr lang="en-US" sz="2400" i="1" dirty="0">
                <a:highlight>
                  <a:srgbClr val="FFFF00"/>
                </a:highlight>
              </a:rPr>
              <a:t>e.g.</a:t>
            </a:r>
            <a:r>
              <a:rPr lang="en-US" sz="2400" dirty="0">
                <a:highlight>
                  <a:srgbClr val="FFFF00"/>
                </a:highlight>
              </a:rPr>
              <a:t>, at time that PSA, remediation and other contracts are bid).</a:t>
            </a:r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endParaRPr lang="en-US" sz="2400" dirty="0"/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endParaRPr lang="en-US" sz="2400" dirty="0"/>
          </a:p>
          <a:p>
            <a:pPr marL="365125" lvl="1" indent="-282575">
              <a:spcBef>
                <a:spcPts val="500"/>
              </a:spcBef>
              <a:buSzPct val="80000"/>
              <a:buFont typeface="Courier New" pitchFamily="49" charset="0"/>
              <a:buChar char="o"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090556-A9C2-4AF2-998C-470FB4B1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381D-118F-413A-9455-9642B9EF2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AEBDE">
                    <a:shade val="50000"/>
                    <a:satMod val="20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AEBDE">
                  <a:shade val="50000"/>
                  <a:satMod val="20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9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9B09861-6E8F-49CC-B536-6FB633DC9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3920" y="164845"/>
            <a:ext cx="8463280" cy="825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u="sng" dirty="0">
                <a:solidFill>
                  <a:schemeClr val="tx1"/>
                </a:solidFill>
              </a:rPr>
              <a:t>Standard v. </a:t>
            </a:r>
            <a:r>
              <a:rPr lang="en-US" sz="2800" u="sng" dirty="0" err="1">
                <a:solidFill>
                  <a:schemeClr val="tx1"/>
                </a:solidFill>
              </a:rPr>
              <a:t>Trad’l</a:t>
            </a:r>
            <a:r>
              <a:rPr lang="en-US" sz="2800" u="sng" dirty="0">
                <a:solidFill>
                  <a:schemeClr val="tx1"/>
                </a:solidFill>
              </a:rPr>
              <a:t>. Environmental v. Captive Insurance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D10F946-7D6F-4770-9356-EE61DA42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142702"/>
            <a:ext cx="7239000" cy="4962787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Standard: 99% of policies (</a:t>
            </a:r>
            <a:r>
              <a:rPr lang="en-US" altLang="en-US" sz="2000" i="1" dirty="0"/>
              <a:t>e.g.</a:t>
            </a:r>
            <a:r>
              <a:rPr lang="en-US" altLang="en-US" sz="2000" dirty="0"/>
              <a:t>, Home; Auto; GL; </a:t>
            </a:r>
            <a:r>
              <a:rPr lang="en-US" altLang="en-US" sz="2000" u="sng" dirty="0"/>
              <a:t>not</a:t>
            </a:r>
            <a:r>
              <a:rPr lang="en-US" altLang="en-US" sz="2000" dirty="0"/>
              <a:t> Envir.)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On regulator-approved templates.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Insureds negotiate only the limits, deductible, premium, </a:t>
            </a:r>
            <a:r>
              <a:rPr lang="en-US" altLang="en-US" sz="2000" i="1" dirty="0"/>
              <a:t>etc.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Environmental Insurance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As a “surplus line” product, no regulatory review of terms.  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On commercial templates, but can negotiate all terms, but within limits of Insurer’s appetite (</a:t>
            </a:r>
            <a:r>
              <a:rPr lang="en-US" altLang="en-US" sz="2000" i="1" dirty="0"/>
              <a:t>e.g.</a:t>
            </a:r>
            <a:r>
              <a:rPr lang="en-US" altLang="en-US" sz="2000" dirty="0"/>
              <a:t>, 10 yr. max; PFAS?).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Captive Insurance (Envir. and other):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Regulator review to ensure actual risk distribution, but no templates (other than those owner(s) or sponsoring cell manager may want to offer as “head start”).  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Can negotiate all (e.g., 30-yr. max; PFAS; climate; carbon credits)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Sec. 831(b) “Micro” Captives (</a:t>
            </a:r>
            <a:r>
              <a:rPr lang="en-US" altLang="en-US" sz="2000" u="sng" dirty="0"/>
              <a:t>&lt;</a:t>
            </a:r>
            <a:r>
              <a:rPr lang="en-US" altLang="en-US" sz="2000" dirty="0"/>
              <a:t>$2.2M prem./yr.) likely large enough for most cleanups.</a:t>
            </a:r>
          </a:p>
          <a:p>
            <a:pPr marL="531812" lvl="2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531812" lvl="2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D53245C-1C1D-488F-9727-26B5FBB3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9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47125"/>
            <a:ext cx="81534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u="sng" dirty="0"/>
              <a:t>Best Years of Envir. Insur. (1998-2004) </a:t>
            </a:r>
            <a:br>
              <a:rPr lang="en-US" sz="2800" u="sng" dirty="0"/>
            </a:br>
            <a:r>
              <a:rPr lang="en-US" sz="2800" dirty="0"/>
              <a:t>(</a:t>
            </a:r>
            <a:r>
              <a:rPr lang="en-US" sz="2800" i="1" dirty="0"/>
              <a:t>e.g.</a:t>
            </a:r>
            <a:r>
              <a:rPr lang="en-US" sz="2800" dirty="0"/>
              <a:t>, 2002-2032 Policy for BP, Kenosha &amp; TRC)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360398" y="1357972"/>
            <a:ext cx="4572000" cy="42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Two conventional estimates, with no guarantee: $15-$20M.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Insured FPC done for $10.1M. 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Contractor covered “all environmental regulatory” risks.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AIG covered &gt;90% of regulatory risks and nearly 100% of non-regulatory).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$5M via Brownfield grants and Tax Incremental Financing. 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Owner reduced its cost </a:t>
            </a:r>
            <a:r>
              <a:rPr lang="en-US" dirty="0">
                <a:latin typeface="+mn-lt"/>
              </a:rPr>
              <a:t>to $5.1M and left jobs- and tax-generatin</a:t>
            </a:r>
            <a:r>
              <a:rPr lang="en-US" sz="2000" dirty="0">
                <a:latin typeface="+mn-lt"/>
              </a:rPr>
              <a:t>g asset to City.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dirty="0">
              <a:latin typeface="+mn-lt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1400" u="sng" dirty="0">
              <a:latin typeface="+mn-lt"/>
            </a:endParaRPr>
          </a:p>
        </p:txBody>
      </p:sp>
      <p:pic>
        <p:nvPicPr>
          <p:cNvPr id="18436" name="Picture 3" descr="Picture_3"/>
          <p:cNvPicPr>
            <a:picLocks noChangeAspect="1" noChangeArrowheads="1"/>
          </p:cNvPicPr>
          <p:nvPr/>
        </p:nvPicPr>
        <p:blipFill>
          <a:blip r:embed="rId3" cstate="print"/>
          <a:srcRect l="8929" t="5000" r="10715" b="10001"/>
          <a:stretch>
            <a:fillRect/>
          </a:stretch>
        </p:blipFill>
        <p:spPr bwMode="auto">
          <a:xfrm>
            <a:off x="1117210" y="1497623"/>
            <a:ext cx="31321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E9C0A-DD42-4764-B4A3-4A599AE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2900" y="6324600"/>
            <a:ext cx="1905000" cy="457200"/>
          </a:xfrm>
        </p:spPr>
        <p:txBody>
          <a:bodyPr/>
          <a:lstStyle/>
          <a:p>
            <a:pPr>
              <a:defRPr/>
            </a:pPr>
            <a:fld id="{BFEFC56A-707D-4556-AB5B-6953267E9F5D}" type="slidenum">
              <a:rPr lang="en-US" smtClean="0"/>
              <a:pPr>
                <a:defRPr/>
              </a:p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E4A79-D8F2-4E74-98EB-4210E998E496}"/>
              </a:ext>
            </a:extLst>
          </p:cNvPr>
          <p:cNvSpPr/>
          <p:nvPr/>
        </p:nvSpPr>
        <p:spPr>
          <a:xfrm>
            <a:off x="1117210" y="5713992"/>
            <a:ext cx="737147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dirty="0"/>
              <a:t>*</a:t>
            </a:r>
            <a:r>
              <a:rPr lang="en-US" sz="1400" u="sng" dirty="0"/>
              <a:t>Reference</a:t>
            </a:r>
            <a:r>
              <a:rPr lang="en-US" sz="1400" dirty="0"/>
              <a:t>: C. Olson, R. Bursek, and M. Jones, </a:t>
            </a:r>
            <a:r>
              <a:rPr lang="en-US" sz="1400" i="1" dirty="0"/>
              <a:t>Urban Renaissance:  From Brass Manufacturing To Uptown Brass Center</a:t>
            </a:r>
            <a:r>
              <a:rPr lang="en-US" sz="1400" dirty="0"/>
              <a:t>, Air &amp; Waste Mgt. Ass’n. (Dec. 2005).</a:t>
            </a:r>
          </a:p>
        </p:txBody>
      </p:sp>
    </p:spTree>
    <p:extLst>
      <p:ext uri="{BB962C8B-B14F-4D97-AF65-F5344CB8AC3E}">
        <p14:creationId xmlns:p14="http://schemas.microsoft.com/office/powerpoint/2010/main" val="239374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1371" y="137486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One Word Can Make A Difference </a:t>
            </a:r>
            <a:br>
              <a:rPr lang="en-US" sz="2800" u="sng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E.g.,</a:t>
            </a:r>
            <a:r>
              <a:rPr lang="en-US" sz="2000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Additional Insured v. Additional </a:t>
            </a:r>
            <a:r>
              <a:rPr lang="en-US" sz="2000" i="1" u="sng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Named</a:t>
            </a:r>
            <a:r>
              <a:rPr lang="en-US" sz="2000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Insured)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8ACA-C855-4BFF-AF6B-B4FA29D7239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74CEC8D-125D-4DB8-92EC-6D2C9EB53249}"/>
              </a:ext>
            </a:extLst>
          </p:cNvPr>
          <p:cNvSpPr txBox="1">
            <a:spLocks/>
          </p:cNvSpPr>
          <p:nvPr/>
        </p:nvSpPr>
        <p:spPr>
          <a:xfrm>
            <a:off x="5331185" y="2500566"/>
            <a:ext cx="7499350" cy="21996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endParaRPr lang="en-US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722C2F6-76FB-4785-ABB6-5E48408FE8DD}"/>
              </a:ext>
            </a:extLst>
          </p:cNvPr>
          <p:cNvSpPr txBox="1">
            <a:spLocks/>
          </p:cNvSpPr>
          <p:nvPr/>
        </p:nvSpPr>
        <p:spPr>
          <a:xfrm>
            <a:off x="1435100" y="1857375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/>
            <a:endParaRPr lang="en-US" sz="2800" u="sng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9B2B100-B975-4986-BB9E-32558583348A}"/>
              </a:ext>
            </a:extLst>
          </p:cNvPr>
          <p:cNvSpPr txBox="1">
            <a:spLocks/>
          </p:cNvSpPr>
          <p:nvPr/>
        </p:nvSpPr>
        <p:spPr>
          <a:xfrm>
            <a:off x="1421032" y="2457376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Arial" charset="0"/>
              </a:defRPr>
            </a:lvl9pPr>
            <a:extLst/>
          </a:lstStyle>
          <a:p>
            <a:pPr algn="ctr"/>
            <a:endParaRPr lang="en-US" sz="2800" u="sng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CE469-A247-4FDF-8CA2-42F42E935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3" t="25000" r="27231" b="6696"/>
          <a:stretch/>
        </p:blipFill>
        <p:spPr>
          <a:xfrm>
            <a:off x="2161137" y="1280486"/>
            <a:ext cx="6159818" cy="5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8562"/>
            <a:ext cx="8153400" cy="8487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u="sng" dirty="0"/>
              <a:t>Too Many Words Can Make A Difference</a:t>
            </a:r>
            <a:endParaRPr lang="en-US" sz="28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75006"/>
            <a:ext cx="7015480" cy="2353994"/>
          </a:xfrm>
        </p:spPr>
        <p:txBody>
          <a:bodyPr/>
          <a:lstStyle/>
          <a:p>
            <a:pPr marL="82550" indent="0">
              <a:buSzPct val="90000"/>
              <a:buNone/>
            </a:pPr>
            <a:r>
              <a:rPr lang="en-US" sz="2000" i="1" dirty="0"/>
              <a:t>E.g.</a:t>
            </a:r>
            <a:r>
              <a:rPr lang="en-US" sz="2000" dirty="0"/>
              <a:t>, Mare Island Naval Shipyard</a:t>
            </a:r>
          </a:p>
          <a:p>
            <a:pPr>
              <a:buSzPct val="90000"/>
            </a:pPr>
            <a:r>
              <a:rPr lang="en-US" sz="2000" dirty="0"/>
              <a:t>KPC definition &gt;1,000 words; incentives misaligned (</a:t>
            </a:r>
            <a:r>
              <a:rPr lang="en-US" sz="2000" i="1" dirty="0"/>
              <a:t>e.g.</a:t>
            </a:r>
            <a:r>
              <a:rPr lang="en-US" sz="2000" dirty="0"/>
              <a:t>, no “sticks” for contractor). </a:t>
            </a:r>
          </a:p>
          <a:p>
            <a:pPr>
              <a:buSzPct val="90000"/>
            </a:pPr>
            <a:r>
              <a:rPr lang="en-US" sz="2000" dirty="0"/>
              <a:t>&gt;100% over budget and &gt;400% beyond schedule (all of $57M Cost Cap and much of $150M PLL exhausted).</a:t>
            </a:r>
          </a:p>
          <a:p>
            <a:pPr>
              <a:buSzPct val="90000"/>
            </a:pPr>
            <a:r>
              <a:rPr lang="en-US" sz="2000" dirty="0"/>
              <a:t>Years of </a:t>
            </a:r>
            <a:r>
              <a:rPr lang="en-US" sz="2000" dirty="0" err="1"/>
              <a:t>Dvpr</a:t>
            </a:r>
            <a:r>
              <a:rPr lang="en-US" sz="2000" dirty="0"/>
              <a:t>.-Contractor disputes, then of insurance litigation.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A8D1A-EDA4-484C-B5DD-746E0E38C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3" t="11212" r="34000" b="36619"/>
          <a:stretch/>
        </p:blipFill>
        <p:spPr>
          <a:xfrm>
            <a:off x="3072228" y="3501627"/>
            <a:ext cx="3516923" cy="31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1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2060"/>
      </a:hlink>
      <a:folHlink>
        <a:srgbClr val="00206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5A7B91F40884F8863B291B6B43BEA" ma:contentTypeVersion="13" ma:contentTypeDescription="Create a new document." ma:contentTypeScope="" ma:versionID="550672ee4a686dc361eb691c146c3394">
  <xsd:schema xmlns:xsd="http://www.w3.org/2001/XMLSchema" xmlns:xs="http://www.w3.org/2001/XMLSchema" xmlns:p="http://schemas.microsoft.com/office/2006/metadata/properties" xmlns:ns3="8fec8a9f-129d-4c4d-a65e-886502317e76" xmlns:ns4="ec9b14eb-7cc3-4e35-9ac4-deaee3cac651" targetNamespace="http://schemas.microsoft.com/office/2006/metadata/properties" ma:root="true" ma:fieldsID="4b85662a79cf4ac57519a061778abf76" ns3:_="" ns4:_="">
    <xsd:import namespace="8fec8a9f-129d-4c4d-a65e-886502317e76"/>
    <xsd:import namespace="ec9b14eb-7cc3-4e35-9ac4-deaee3cac6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c8a9f-129d-4c4d-a65e-886502317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b14eb-7cc3-4e35-9ac4-deaee3cac6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0316A-48F3-4DA3-968B-328B6F0B0C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7C4AC5-0366-4482-BB0E-97D9A34D4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1F43C-C521-42BB-933D-643977AF3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c8a9f-129d-4c4d-a65e-886502317e76"/>
    <ds:schemaRef ds:uri="ec9b14eb-7cc3-4e35-9ac4-deaee3cac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6994</TotalTime>
  <Words>1899</Words>
  <Application>Microsoft Office PowerPoint</Application>
  <PresentationFormat>On-screen Show (4:3)</PresentationFormat>
  <Paragraphs>269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Verdana</vt:lpstr>
      <vt:lpstr>Wingdings 2</vt:lpstr>
      <vt:lpstr>Solstice</vt:lpstr>
      <vt:lpstr>    Environmental Insurance in a “Hardened” Traditional World:  Lessons of Cost Cap use at EPA’s 1st Site Reuse Award Site, &amp; PLL Use for 2018’s Largest Brownfield  presentation to Society of Environmental Insurance Professionals (Boston; October 9, 2019)   </vt:lpstr>
      <vt:lpstr>Michael Hill</vt:lpstr>
      <vt:lpstr> Emergence/Growth of Captive Insurance</vt:lpstr>
      <vt:lpstr> Captive v. Environmental Insurance (1980-2019)</vt:lpstr>
      <vt:lpstr>Misc. Captive Req’ts. and Advantages</vt:lpstr>
      <vt:lpstr>Standard v. Trad’l. Environmental v. Captive Insurance</vt:lpstr>
      <vt:lpstr>Best Years of Envir. Insur. (1998-2004)  (e.g., 2002-2032 Policy for BP, Kenosha &amp; TRC)</vt:lpstr>
      <vt:lpstr>One Word Can Make A Difference  (E.g., Additional Insured v. Additional Named Insured)</vt:lpstr>
      <vt:lpstr>Too Many Words Can Make A Difference</vt:lpstr>
      <vt:lpstr> Overview (Cost Cap, PLL &amp; CPL)</vt:lpstr>
      <vt:lpstr>Traditional Cost Cap (early 2000’s v. now)</vt:lpstr>
      <vt:lpstr>1st Use of Cost Cap Alternaitve (used by Recipient of EPA’s 1st Annual Site Reuse Award)</vt:lpstr>
      <vt:lpstr>2017 PLL (v. 2018 PLL + Escrow)</vt:lpstr>
      <vt:lpstr>PLL-Alternative; Used in 2018 for $2B Brownfield Redevelopment</vt:lpstr>
      <vt:lpstr>Example of Today’s “Hardened” PLL Market (LRA Broker cannot get PLL quote even for investigation)</vt:lpstr>
      <vt:lpstr>Much Remains to be Quantified &amp; Controlled</vt:lpstr>
      <vt:lpstr>Fixed Price Cleanups as Means to Quantify, Lower &amp; Control Costs</vt:lpstr>
      <vt:lpstr>Overview of Fixed-Price Cleanups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Captive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Gable</dc:creator>
  <cp:lastModifiedBy>Michael Hill</cp:lastModifiedBy>
  <cp:revision>75</cp:revision>
  <cp:lastPrinted>2019-08-28T13:03:55Z</cp:lastPrinted>
  <dcterms:created xsi:type="dcterms:W3CDTF">2008-04-01T16:51:46Z</dcterms:created>
  <dcterms:modified xsi:type="dcterms:W3CDTF">2019-11-10T16:23:31Z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0x0101005DB5A7B91F40884F8863B291B6B43BEA</vt:lpwstr>
  </property>
</Properties>
</file>